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56" r:id="rId3"/>
    <p:sldId id="257" r:id="rId4"/>
    <p:sldId id="258" r:id="rId5"/>
    <p:sldId id="259" r:id="rId6"/>
    <p:sldId id="260" r:id="rId7"/>
    <p:sldId id="261" r:id="rId8"/>
    <p:sldId id="262" r:id="rId9"/>
    <p:sldId id="263" r:id="rId10"/>
    <p:sldId id="265" r:id="rId11"/>
    <p:sldId id="264" r:id="rId12"/>
    <p:sldId id="266" r:id="rId13"/>
    <p:sldId id="276" r:id="rId14"/>
    <p:sldId id="277" r:id="rId15"/>
    <p:sldId id="278" r:id="rId16"/>
    <p:sldId id="280" r:id="rId17"/>
    <p:sldId id="269" r:id="rId18"/>
    <p:sldId id="270" r:id="rId19"/>
    <p:sldId id="273" r:id="rId20"/>
    <p:sldId id="275" r:id="rId21"/>
    <p:sldId id="287" r:id="rId22"/>
    <p:sldId id="274" r:id="rId23"/>
    <p:sldId id="271" r:id="rId24"/>
    <p:sldId id="283" r:id="rId25"/>
    <p:sldId id="281" r:id="rId26"/>
    <p:sldId id="285" r:id="rId27"/>
    <p:sldId id="286" r:id="rId28"/>
    <p:sldId id="288" r:id="rId29"/>
    <p:sldId id="284" r:id="rId30"/>
    <p:sldId id="28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C530"/>
    <a:srgbClr val="E8922C"/>
    <a:srgbClr val="D86C2E"/>
    <a:srgbClr val="D3662A"/>
    <a:srgbClr val="FAE81F"/>
    <a:srgbClr val="1A19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39FAE43-9DA7-40C8-92E2-EA9C1155E5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FFFFC712-28AC-4B16-A7DA-E3A5FD514B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551DA0AD-0C79-455D-9AFD-531F35A0CB12}"/>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5" name="Footer Placeholder 4">
            <a:extLst>
              <a:ext uri="{FF2B5EF4-FFF2-40B4-BE49-F238E27FC236}">
                <a16:creationId xmlns="" xmlns:a16="http://schemas.microsoft.com/office/drawing/2014/main" id="{618E96E6-DB1A-4B4A-B6DE-8CEF32C7A2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65A4CE2-187F-4A12-B543-E67CBD052123}"/>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3111283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93B90E8-3945-477C-829B-20123E200C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61B74FA8-009A-4E99-9408-235F4B2BFD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F0A14EE7-E7B0-46B8-81C2-CEF37C8A7672}"/>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5" name="Footer Placeholder 4">
            <a:extLst>
              <a:ext uri="{FF2B5EF4-FFF2-40B4-BE49-F238E27FC236}">
                <a16:creationId xmlns="" xmlns:a16="http://schemas.microsoft.com/office/drawing/2014/main" id="{B5AACF56-296E-4C97-93FF-37995C65FA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1F70471F-C5AD-4828-B165-4F708F25331B}"/>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1992041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47165A8D-CB39-4BA4-A4A6-FA3B52CDC39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784BC708-7FDE-4C22-AF1A-2FE8B086AC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B456F10-1C53-48BE-844F-5A6F75502E4A}"/>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5" name="Footer Placeholder 4">
            <a:extLst>
              <a:ext uri="{FF2B5EF4-FFF2-40B4-BE49-F238E27FC236}">
                <a16:creationId xmlns="" xmlns:a16="http://schemas.microsoft.com/office/drawing/2014/main" id="{6308994B-0AB0-443D-B88A-804A7B7797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6B6EC769-1DB7-44C8-B05B-540F8E45AF80}"/>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412371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2741D9-609D-49F5-B576-7D0BD6E291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0B56D381-25D8-430A-81C1-9AF7807E88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BAAE70C-918C-4106-B9F5-0009C4C26B47}"/>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5" name="Footer Placeholder 4">
            <a:extLst>
              <a:ext uri="{FF2B5EF4-FFF2-40B4-BE49-F238E27FC236}">
                <a16:creationId xmlns="" xmlns:a16="http://schemas.microsoft.com/office/drawing/2014/main" id="{4061AE00-FD40-428A-9C5C-65963A5055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F8F17E8B-A4EF-4833-9DCC-AD937BF5D7EB}"/>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612600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943F562-8179-4009-9A20-C6ACF93BF3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ADC747C1-3266-43E8-8ECC-DA76C067AA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063A546F-0DD5-4016-AE6F-523618276A16}"/>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5" name="Footer Placeholder 4">
            <a:extLst>
              <a:ext uri="{FF2B5EF4-FFF2-40B4-BE49-F238E27FC236}">
                <a16:creationId xmlns="" xmlns:a16="http://schemas.microsoft.com/office/drawing/2014/main" id="{B8408C97-8BA3-4B97-A65F-F3E82212EF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734079BA-09DE-4580-9632-A95BF5D5A4DE}"/>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26641612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F5EE1DA-1A5A-4E8F-BE04-430CD3A5FC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BF9C071-89C3-45AE-A95B-00DEBF58B8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9EE22680-5EA8-4A73-980A-BFEDD1ABD7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7023EAD9-A313-4410-9A40-BD3780D9327A}"/>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6" name="Footer Placeholder 5">
            <a:extLst>
              <a:ext uri="{FF2B5EF4-FFF2-40B4-BE49-F238E27FC236}">
                <a16:creationId xmlns="" xmlns:a16="http://schemas.microsoft.com/office/drawing/2014/main" id="{39533517-4AFE-4A56-8B8C-7C08423199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9E3CA110-9A4F-4AB6-873A-593C9F611846}"/>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1374038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27C06F8-36C8-456F-AB52-33BA78E2B5D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13AA9C39-AF74-464B-9BCE-53DACAE38E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37E882D3-1907-46B5-99EA-884895969BA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5612540E-1803-4C63-A989-C8B40DECED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1A503AD8-8869-4556-895C-2060D151316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E3208136-1A61-4CB5-834F-FFB26548009A}"/>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8" name="Footer Placeholder 7">
            <a:extLst>
              <a:ext uri="{FF2B5EF4-FFF2-40B4-BE49-F238E27FC236}">
                <a16:creationId xmlns="" xmlns:a16="http://schemas.microsoft.com/office/drawing/2014/main" id="{2D5503DF-A67A-48D8-8DA9-174218A044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734AA7CF-932E-452D-A0AC-D5BED1A34B8E}"/>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2307534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816F5F1-63FB-4147-98AC-CE2E744800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9B4225C1-5F01-48B4-A421-D8D7BC2D1DEF}"/>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4" name="Footer Placeholder 3">
            <a:extLst>
              <a:ext uri="{FF2B5EF4-FFF2-40B4-BE49-F238E27FC236}">
                <a16:creationId xmlns="" xmlns:a16="http://schemas.microsoft.com/office/drawing/2014/main" id="{E3C97E8A-3A4A-41A1-9CDE-8E030AE78C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314C6F05-1A97-4ECF-83E4-B10BD0A204A4}"/>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2347592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C9E97850-E767-4907-8344-69B664C7CC64}"/>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3" name="Footer Placeholder 2">
            <a:extLst>
              <a:ext uri="{FF2B5EF4-FFF2-40B4-BE49-F238E27FC236}">
                <a16:creationId xmlns="" xmlns:a16="http://schemas.microsoft.com/office/drawing/2014/main" id="{32F8DFCC-1B64-43FB-A4B0-2E50136002E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E0F1F809-6AF0-43C2-A473-2E2CEDF71EAE}"/>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1913100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4D6B8C8-37BC-4845-B7B4-CDD7DB9218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C967447E-1628-4201-81D1-C3847AA8A4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BA3F5763-8EFB-4D2A-9F9C-5A4D2ABB28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4BB94275-25A4-4FDD-8B0B-CDC6FFD72093}"/>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6" name="Footer Placeholder 5">
            <a:extLst>
              <a:ext uri="{FF2B5EF4-FFF2-40B4-BE49-F238E27FC236}">
                <a16:creationId xmlns="" xmlns:a16="http://schemas.microsoft.com/office/drawing/2014/main" id="{80F3D922-1B5E-4F60-8944-FD01D4C935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8C6FC24C-3E55-44A7-A6FB-B209BAD906D4}"/>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14114987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D9BA065-F9FF-4CB2-881C-78A8ACF748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3D5A1505-B30F-45A6-A13D-A4A809B862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9279CCE6-7A63-4270-B95E-E276394EA3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7E0436D2-86B9-4F81-AB18-FDCDFECF3DB8}"/>
              </a:ext>
            </a:extLst>
          </p:cNvPr>
          <p:cNvSpPr>
            <a:spLocks noGrp="1"/>
          </p:cNvSpPr>
          <p:nvPr>
            <p:ph type="dt" sz="half" idx="10"/>
          </p:nvPr>
        </p:nvSpPr>
        <p:spPr/>
        <p:txBody>
          <a:bodyPr/>
          <a:lstStyle/>
          <a:p>
            <a:fld id="{F42E21BA-58BF-4765-BCEA-CE247C1F193F}" type="datetimeFigureOut">
              <a:rPr lang="en-US" smtClean="0"/>
              <a:t>12/8/2019</a:t>
            </a:fld>
            <a:endParaRPr lang="en-US"/>
          </a:p>
        </p:txBody>
      </p:sp>
      <p:sp>
        <p:nvSpPr>
          <p:cNvPr id="6" name="Footer Placeholder 5">
            <a:extLst>
              <a:ext uri="{FF2B5EF4-FFF2-40B4-BE49-F238E27FC236}">
                <a16:creationId xmlns="" xmlns:a16="http://schemas.microsoft.com/office/drawing/2014/main" id="{8BBEC5AA-D838-4D83-8DC2-28978A1538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79E9BCC5-5D5E-4264-9050-D9E28A41A2BD}"/>
              </a:ext>
            </a:extLst>
          </p:cNvPr>
          <p:cNvSpPr>
            <a:spLocks noGrp="1"/>
          </p:cNvSpPr>
          <p:nvPr>
            <p:ph type="sldNum" sz="quarter" idx="12"/>
          </p:nvPr>
        </p:nvSpPr>
        <p:spPr/>
        <p:txBody>
          <a:bodyPr/>
          <a:lstStyle/>
          <a:p>
            <a:fld id="{9E556728-0BF7-48FA-9F42-D9D7851CC6F0}" type="slidenum">
              <a:rPr lang="en-US" smtClean="0"/>
              <a:t>‹#›</a:t>
            </a:fld>
            <a:endParaRPr lang="en-US"/>
          </a:p>
        </p:txBody>
      </p:sp>
    </p:spTree>
    <p:extLst>
      <p:ext uri="{BB962C8B-B14F-4D97-AF65-F5344CB8AC3E}">
        <p14:creationId xmlns:p14="http://schemas.microsoft.com/office/powerpoint/2010/main" val="619739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63456260-BA5B-455F-88B3-C3C3C8CD9E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C035D452-B219-4941-AA00-27FA670FF2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D84049D-6555-455E-959A-A0DA6EF952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2E21BA-58BF-4765-BCEA-CE247C1F193F}" type="datetimeFigureOut">
              <a:rPr lang="en-US" smtClean="0"/>
              <a:t>12/8/2019</a:t>
            </a:fld>
            <a:endParaRPr lang="en-US"/>
          </a:p>
        </p:txBody>
      </p:sp>
      <p:sp>
        <p:nvSpPr>
          <p:cNvPr id="5" name="Footer Placeholder 4">
            <a:extLst>
              <a:ext uri="{FF2B5EF4-FFF2-40B4-BE49-F238E27FC236}">
                <a16:creationId xmlns="" xmlns:a16="http://schemas.microsoft.com/office/drawing/2014/main" id="{D391F00A-8E2D-43FD-876A-65CA822288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9B35588E-F1FD-4D3F-8A01-D755C7DA61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556728-0BF7-48FA-9F42-D9D7851CC6F0}" type="slidenum">
              <a:rPr lang="en-US" smtClean="0"/>
              <a:t>‹#›</a:t>
            </a:fld>
            <a:endParaRPr lang="en-US"/>
          </a:p>
        </p:txBody>
      </p:sp>
    </p:spTree>
    <p:extLst>
      <p:ext uri="{BB962C8B-B14F-4D97-AF65-F5344CB8AC3E}">
        <p14:creationId xmlns:p14="http://schemas.microsoft.com/office/powerpoint/2010/main" val="33799132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939A8BA-52A6-45A3-A978-88E5354BD0E2}"/>
              </a:ext>
            </a:extLst>
          </p:cNvPr>
          <p:cNvSpPr txBox="1"/>
          <p:nvPr/>
        </p:nvSpPr>
        <p:spPr>
          <a:xfrm>
            <a:off x="633973" y="1610203"/>
            <a:ext cx="10924053" cy="2308324"/>
          </a:xfrm>
          <a:prstGeom prst="rect">
            <a:avLst/>
          </a:prstGeom>
          <a:noFill/>
        </p:spPr>
        <p:txBody>
          <a:bodyPr wrap="square" rtlCol="0">
            <a:spAutoFit/>
          </a:bodyPr>
          <a:lstStyle/>
          <a:p>
            <a:pPr algn="ctr"/>
            <a:r>
              <a:rPr lang="en-US" sz="4800" dirty="0">
                <a:solidFill>
                  <a:srgbClr val="FAC530"/>
                </a:solidFill>
                <a:latin typeface="Algerian" panose="04020705040A02060702" pitchFamily="82" charset="0"/>
              </a:rPr>
              <a:t>A Mixed-Methods Analysis of Virtual Sociology in World of Warcraft</a:t>
            </a:r>
            <a:endParaRPr lang="en-US" sz="4800" b="1" dirty="0">
              <a:solidFill>
                <a:srgbClr val="FAC530"/>
              </a:solidFill>
              <a:latin typeface="Algerian" panose="04020705040A02060702" pitchFamily="82" charset="0"/>
            </a:endParaRPr>
          </a:p>
        </p:txBody>
      </p:sp>
      <p:sp>
        <p:nvSpPr>
          <p:cNvPr id="2" name="Rectangle 1">
            <a:extLst>
              <a:ext uri="{FF2B5EF4-FFF2-40B4-BE49-F238E27FC236}">
                <a16:creationId xmlns="" xmlns:a16="http://schemas.microsoft.com/office/drawing/2014/main" id="{15D83714-6023-40F9-A3F1-F7E177C6DF4E}"/>
              </a:ext>
            </a:extLst>
          </p:cNvPr>
          <p:cNvSpPr/>
          <p:nvPr/>
        </p:nvSpPr>
        <p:spPr>
          <a:xfrm>
            <a:off x="3047999" y="4084888"/>
            <a:ext cx="6096000" cy="1015663"/>
          </a:xfrm>
          <a:prstGeom prst="rect">
            <a:avLst/>
          </a:prstGeom>
        </p:spPr>
        <p:txBody>
          <a:bodyPr>
            <a:spAutoFit/>
          </a:bodyPr>
          <a:lstStyle/>
          <a:p>
            <a:pPr algn="ctr"/>
            <a:r>
              <a:rPr lang="en-US" b="0" i="0" dirty="0">
                <a:solidFill>
                  <a:srgbClr val="6A737D"/>
                </a:solidFill>
                <a:effectLst/>
                <a:latin typeface="-apple-system"/>
              </a:rPr>
              <a:t>Senior design project in partial completion of Masters of Modeling and Simulation, University of Central Florida</a:t>
            </a:r>
          </a:p>
          <a:p>
            <a:pPr algn="ctr"/>
            <a:endParaRPr lang="en-US" sz="1200" b="0" i="0" dirty="0">
              <a:solidFill>
                <a:srgbClr val="6A737D"/>
              </a:solidFill>
              <a:effectLst/>
              <a:latin typeface="-apple-system"/>
            </a:endParaRPr>
          </a:p>
          <a:p>
            <a:pPr algn="ctr"/>
            <a:r>
              <a:rPr lang="en-US" sz="1200" b="0" i="0" dirty="0">
                <a:solidFill>
                  <a:srgbClr val="6A737D"/>
                </a:solidFill>
                <a:effectLst/>
                <a:latin typeface="-apple-system"/>
              </a:rPr>
              <a:t>Jordan </a:t>
            </a:r>
            <a:r>
              <a:rPr lang="en-US" sz="1200" b="0" i="0" dirty="0" err="1">
                <a:solidFill>
                  <a:srgbClr val="6A737D"/>
                </a:solidFill>
                <a:effectLst/>
                <a:latin typeface="-apple-system"/>
              </a:rPr>
              <a:t>Dauble</a:t>
            </a:r>
            <a:r>
              <a:rPr lang="en-US" sz="1200" b="0" i="0" dirty="0">
                <a:solidFill>
                  <a:srgbClr val="6A737D"/>
                </a:solidFill>
                <a:effectLst/>
                <a:latin typeface="-apple-system"/>
              </a:rPr>
              <a:t>, Simon </a:t>
            </a:r>
            <a:r>
              <a:rPr lang="en-US" sz="1200" b="0" i="0" dirty="0" err="1">
                <a:solidFill>
                  <a:srgbClr val="6A737D"/>
                </a:solidFill>
                <a:effectLst/>
                <a:latin typeface="-apple-system"/>
              </a:rPr>
              <a:t>Soschinski</a:t>
            </a:r>
            <a:r>
              <a:rPr lang="en-US" sz="1200" b="0" i="0" dirty="0">
                <a:solidFill>
                  <a:srgbClr val="6A737D"/>
                </a:solidFill>
                <a:effectLst/>
                <a:latin typeface="-apple-system"/>
              </a:rPr>
              <a:t>, Emmanuel Otero, Rhyse Bendell</a:t>
            </a:r>
            <a:endParaRPr lang="en-US" sz="1200" dirty="0"/>
          </a:p>
        </p:txBody>
      </p:sp>
    </p:spTree>
    <p:extLst>
      <p:ext uri="{BB962C8B-B14F-4D97-AF65-F5344CB8AC3E}">
        <p14:creationId xmlns:p14="http://schemas.microsoft.com/office/powerpoint/2010/main" val="3269558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a:solidFill>
                  <a:srgbClr val="FAC530"/>
                </a:solidFill>
                <a:latin typeface="Algerian" panose="04020705040A02060702" pitchFamily="82" charset="0"/>
              </a:rPr>
              <a:t>Factions of World of Warcraft</a:t>
            </a:r>
          </a:p>
        </p:txBody>
      </p:sp>
      <p:pic>
        <p:nvPicPr>
          <p:cNvPr id="7" name="Picture 6" descr="A close up of a sign&#10;&#10;Description automatically generated">
            <a:extLst>
              <a:ext uri="{FF2B5EF4-FFF2-40B4-BE49-F238E27FC236}">
                <a16:creationId xmlns="" xmlns:a16="http://schemas.microsoft.com/office/drawing/2014/main" id="{3DD21D8F-540F-4AB0-840D-528DE01094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5828" y="1503119"/>
            <a:ext cx="3360853" cy="5167312"/>
          </a:xfrm>
          <a:prstGeom prst="rect">
            <a:avLst/>
          </a:prstGeom>
        </p:spPr>
      </p:pic>
      <p:pic>
        <p:nvPicPr>
          <p:cNvPr id="9" name="Picture 8" descr="A sign on the side of a building&#10;&#10;Description automatically generated">
            <a:extLst>
              <a:ext uri="{FF2B5EF4-FFF2-40B4-BE49-F238E27FC236}">
                <a16:creationId xmlns="" xmlns:a16="http://schemas.microsoft.com/office/drawing/2014/main" id="{828C2692-B9A3-497E-A6A5-9DB9499690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8027" y="1503119"/>
            <a:ext cx="3360854" cy="5167312"/>
          </a:xfrm>
          <a:prstGeom prst="rect">
            <a:avLst/>
          </a:prstGeom>
        </p:spPr>
      </p:pic>
    </p:spTree>
    <p:extLst>
      <p:ext uri="{BB962C8B-B14F-4D97-AF65-F5344CB8AC3E}">
        <p14:creationId xmlns:p14="http://schemas.microsoft.com/office/powerpoint/2010/main" val="2153056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a:solidFill>
                  <a:srgbClr val="FAC530"/>
                </a:solidFill>
                <a:latin typeface="Algerian" panose="04020705040A02060702" pitchFamily="82" charset="0"/>
              </a:rPr>
              <a:t>Races of World of Warcraft</a:t>
            </a:r>
          </a:p>
        </p:txBody>
      </p:sp>
      <p:pic>
        <p:nvPicPr>
          <p:cNvPr id="5" name="Picture 4" descr="A picture containing dark, lit, laptop, light&#10;&#10;Description automatically generated">
            <a:extLst>
              <a:ext uri="{FF2B5EF4-FFF2-40B4-BE49-F238E27FC236}">
                <a16:creationId xmlns="" xmlns:a16="http://schemas.microsoft.com/office/drawing/2014/main" id="{65976F25-6308-41CB-82AD-7D244C33759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7358" y="1577801"/>
            <a:ext cx="1951410" cy="2384599"/>
          </a:xfrm>
          <a:prstGeom prst="rect">
            <a:avLst/>
          </a:prstGeom>
        </p:spPr>
      </p:pic>
      <p:pic>
        <p:nvPicPr>
          <p:cNvPr id="7" name="Picture 6" descr="A picture containing indoor, table, sitting, holding&#10;&#10;Description automatically generated">
            <a:extLst>
              <a:ext uri="{FF2B5EF4-FFF2-40B4-BE49-F238E27FC236}">
                <a16:creationId xmlns="" xmlns:a16="http://schemas.microsoft.com/office/drawing/2014/main" id="{817FC42E-9E7C-4581-A9AE-D969A165CF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5793" y="1577721"/>
            <a:ext cx="1975208" cy="2384599"/>
          </a:xfrm>
          <a:prstGeom prst="rect">
            <a:avLst/>
          </a:prstGeom>
        </p:spPr>
      </p:pic>
      <p:pic>
        <p:nvPicPr>
          <p:cNvPr id="9" name="Picture 8" descr="A picture containing table, dark, cake, wearing&#10;&#10;Description automatically generated">
            <a:extLst>
              <a:ext uri="{FF2B5EF4-FFF2-40B4-BE49-F238E27FC236}">
                <a16:creationId xmlns="" xmlns:a16="http://schemas.microsoft.com/office/drawing/2014/main" id="{B6E4A4AF-30CB-4A4A-A07C-38865BCEBE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29758" y="1577721"/>
            <a:ext cx="1973318" cy="2384599"/>
          </a:xfrm>
          <a:prstGeom prst="rect">
            <a:avLst/>
          </a:prstGeom>
        </p:spPr>
      </p:pic>
      <p:pic>
        <p:nvPicPr>
          <p:cNvPr id="11" name="Picture 10" descr="A picture containing man, table, holding, baseball&#10;&#10;Description automatically generated">
            <a:extLst>
              <a:ext uri="{FF2B5EF4-FFF2-40B4-BE49-F238E27FC236}">
                <a16:creationId xmlns="" xmlns:a16="http://schemas.microsoft.com/office/drawing/2014/main" id="{308065FD-3919-4E22-B61C-9D66D28553D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59948" y="1577721"/>
            <a:ext cx="1882159" cy="2384599"/>
          </a:xfrm>
          <a:prstGeom prst="rect">
            <a:avLst/>
          </a:prstGeom>
        </p:spPr>
      </p:pic>
      <p:pic>
        <p:nvPicPr>
          <p:cNvPr id="13" name="Picture 12" descr="A person standing in a dark room&#10;&#10;Description automatically generated">
            <a:extLst>
              <a:ext uri="{FF2B5EF4-FFF2-40B4-BE49-F238E27FC236}">
                <a16:creationId xmlns="" xmlns:a16="http://schemas.microsoft.com/office/drawing/2014/main" id="{93968647-681C-4F02-B247-7729BE9BE8F8}"/>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7358" y="4267642"/>
            <a:ext cx="1890530" cy="2384599"/>
          </a:xfrm>
          <a:prstGeom prst="rect">
            <a:avLst/>
          </a:prstGeom>
        </p:spPr>
      </p:pic>
      <p:pic>
        <p:nvPicPr>
          <p:cNvPr id="15" name="Picture 14" descr="A picture containing man, table, standing, room&#10;&#10;Description automatically generated">
            <a:extLst>
              <a:ext uri="{FF2B5EF4-FFF2-40B4-BE49-F238E27FC236}">
                <a16:creationId xmlns="" xmlns:a16="http://schemas.microsoft.com/office/drawing/2014/main" id="{D61BCD16-84A0-42AC-A11C-A5BD13F0211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165793" y="4218769"/>
            <a:ext cx="1889985" cy="2384599"/>
          </a:xfrm>
          <a:prstGeom prst="rect">
            <a:avLst/>
          </a:prstGeom>
        </p:spPr>
      </p:pic>
      <p:pic>
        <p:nvPicPr>
          <p:cNvPr id="17" name="Picture 16" descr="A picture containing table, sitting, lit, dark&#10;&#10;Description automatically generated">
            <a:extLst>
              <a:ext uri="{FF2B5EF4-FFF2-40B4-BE49-F238E27FC236}">
                <a16:creationId xmlns="" xmlns:a16="http://schemas.microsoft.com/office/drawing/2014/main" id="{15BCE637-B3B6-4D34-AC61-68DA34EE537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59948" y="4267642"/>
            <a:ext cx="2049537" cy="2384599"/>
          </a:xfrm>
          <a:prstGeom prst="rect">
            <a:avLst/>
          </a:prstGeom>
        </p:spPr>
      </p:pic>
      <p:pic>
        <p:nvPicPr>
          <p:cNvPr id="19" name="Picture 18" descr="A picture containing man, player, baseball, dark&#10;&#10;Description automatically generated">
            <a:extLst>
              <a:ext uri="{FF2B5EF4-FFF2-40B4-BE49-F238E27FC236}">
                <a16:creationId xmlns="" xmlns:a16="http://schemas.microsoft.com/office/drawing/2014/main" id="{5C58A77B-E191-4473-81BA-BC50C32116DD}"/>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429758" y="4267642"/>
            <a:ext cx="1944681" cy="2384599"/>
          </a:xfrm>
          <a:prstGeom prst="rect">
            <a:avLst/>
          </a:prstGeom>
        </p:spPr>
      </p:pic>
    </p:spTree>
    <p:extLst>
      <p:ext uri="{BB962C8B-B14F-4D97-AF65-F5344CB8AC3E}">
        <p14:creationId xmlns:p14="http://schemas.microsoft.com/office/powerpoint/2010/main" val="3127499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a:solidFill>
                  <a:srgbClr val="FAC530"/>
                </a:solidFill>
                <a:latin typeface="Algerian" panose="04020705040A02060702" pitchFamily="82" charset="0"/>
              </a:rPr>
              <a:t>Classes of World of Warcraft</a:t>
            </a:r>
          </a:p>
        </p:txBody>
      </p:sp>
      <p:pic>
        <p:nvPicPr>
          <p:cNvPr id="7" name="Picture 6" descr="A close up of a box&#10;&#10;Description automatically generated">
            <a:extLst>
              <a:ext uri="{FF2B5EF4-FFF2-40B4-BE49-F238E27FC236}">
                <a16:creationId xmlns="" xmlns:a16="http://schemas.microsoft.com/office/drawing/2014/main" id="{F9C85985-3B42-4E6D-8061-DE1B4004A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532" y="1847681"/>
            <a:ext cx="1562714" cy="1581319"/>
          </a:xfrm>
          <a:prstGeom prst="rect">
            <a:avLst/>
          </a:prstGeom>
        </p:spPr>
      </p:pic>
      <p:pic>
        <p:nvPicPr>
          <p:cNvPr id="9" name="Picture 8" descr="A picture containing computer, food&#10;&#10;Description automatically generated">
            <a:extLst>
              <a:ext uri="{FF2B5EF4-FFF2-40B4-BE49-F238E27FC236}">
                <a16:creationId xmlns="" xmlns:a16="http://schemas.microsoft.com/office/drawing/2014/main" id="{5B89BDF4-82B6-4E4D-B124-3C386E8925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7023" y="1826727"/>
            <a:ext cx="1562713" cy="1544327"/>
          </a:xfrm>
          <a:prstGeom prst="rect">
            <a:avLst/>
          </a:prstGeom>
        </p:spPr>
      </p:pic>
      <p:pic>
        <p:nvPicPr>
          <p:cNvPr id="11" name="Picture 10" descr="A picture containing sitting, table, food, computer&#10;&#10;Description automatically generated">
            <a:extLst>
              <a:ext uri="{FF2B5EF4-FFF2-40B4-BE49-F238E27FC236}">
                <a16:creationId xmlns="" xmlns:a16="http://schemas.microsoft.com/office/drawing/2014/main" id="{2CF8779E-F679-440A-9079-7A606880C4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4805" y="1845333"/>
            <a:ext cx="1562713" cy="1562713"/>
          </a:xfrm>
          <a:prstGeom prst="rect">
            <a:avLst/>
          </a:prstGeom>
        </p:spPr>
      </p:pic>
      <p:pic>
        <p:nvPicPr>
          <p:cNvPr id="13" name="Picture 12" descr="A picture containing food&#10;&#10;Description automatically generated">
            <a:extLst>
              <a:ext uri="{FF2B5EF4-FFF2-40B4-BE49-F238E27FC236}">
                <a16:creationId xmlns="" xmlns:a16="http://schemas.microsoft.com/office/drawing/2014/main" id="{CF44B5EA-1097-44BE-A147-9AC335AA3D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52587" y="1901144"/>
            <a:ext cx="1562713" cy="1506902"/>
          </a:xfrm>
          <a:prstGeom prst="rect">
            <a:avLst/>
          </a:prstGeom>
        </p:spPr>
      </p:pic>
      <p:pic>
        <p:nvPicPr>
          <p:cNvPr id="15" name="Picture 14">
            <a:extLst>
              <a:ext uri="{FF2B5EF4-FFF2-40B4-BE49-F238E27FC236}">
                <a16:creationId xmlns="" xmlns:a16="http://schemas.microsoft.com/office/drawing/2014/main" id="{81D4D5F2-3B93-4B11-A338-DABDB059B30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9532" y="4012010"/>
            <a:ext cx="1506021" cy="1581320"/>
          </a:xfrm>
          <a:prstGeom prst="rect">
            <a:avLst/>
          </a:prstGeom>
        </p:spPr>
      </p:pic>
      <p:pic>
        <p:nvPicPr>
          <p:cNvPr id="17" name="Picture 16" descr="A picture containing computer, mirror&#10;&#10;Description automatically generated">
            <a:extLst>
              <a:ext uri="{FF2B5EF4-FFF2-40B4-BE49-F238E27FC236}">
                <a16:creationId xmlns="" xmlns:a16="http://schemas.microsoft.com/office/drawing/2014/main" id="{07B3B324-9F76-4885-B83E-11BED5CB0F7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17023" y="3991056"/>
            <a:ext cx="1562713" cy="1601780"/>
          </a:xfrm>
          <a:prstGeom prst="rect">
            <a:avLst/>
          </a:prstGeom>
        </p:spPr>
      </p:pic>
      <p:pic>
        <p:nvPicPr>
          <p:cNvPr id="19" name="Picture 18" descr="A picture containing food, monitor&#10;&#10;Description automatically generated">
            <a:extLst>
              <a:ext uri="{FF2B5EF4-FFF2-40B4-BE49-F238E27FC236}">
                <a16:creationId xmlns="" xmlns:a16="http://schemas.microsoft.com/office/drawing/2014/main" id="{BE5014CD-83C2-4AC1-A370-1B951A10419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25535" y="3991056"/>
            <a:ext cx="1562712" cy="1602274"/>
          </a:xfrm>
          <a:prstGeom prst="rect">
            <a:avLst/>
          </a:prstGeom>
        </p:spPr>
      </p:pic>
      <p:pic>
        <p:nvPicPr>
          <p:cNvPr id="21" name="Picture 20" descr="A picture containing bag&#10;&#10;Description automatically generated">
            <a:extLst>
              <a:ext uri="{FF2B5EF4-FFF2-40B4-BE49-F238E27FC236}">
                <a16:creationId xmlns="" xmlns:a16="http://schemas.microsoft.com/office/drawing/2014/main" id="{B9F1D74C-3127-4C4F-9ECA-E962C1E6293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57492" y="3991056"/>
            <a:ext cx="1557808" cy="1577279"/>
          </a:xfrm>
          <a:prstGeom prst="rect">
            <a:avLst/>
          </a:prstGeom>
        </p:spPr>
      </p:pic>
      <p:pic>
        <p:nvPicPr>
          <p:cNvPr id="23" name="Picture 22" descr="A picture containing electronics, computer, mirror&#10;&#10;Description automatically generated">
            <a:extLst>
              <a:ext uri="{FF2B5EF4-FFF2-40B4-BE49-F238E27FC236}">
                <a16:creationId xmlns="" xmlns:a16="http://schemas.microsoft.com/office/drawing/2014/main" id="{D7959A62-E1E9-4E8A-9D9B-440BF37CE8E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049562" y="2836549"/>
            <a:ext cx="1621315" cy="1601780"/>
          </a:xfrm>
          <a:prstGeom prst="rect">
            <a:avLst/>
          </a:prstGeom>
        </p:spPr>
      </p:pic>
    </p:spTree>
    <p:extLst>
      <p:ext uri="{BB962C8B-B14F-4D97-AF65-F5344CB8AC3E}">
        <p14:creationId xmlns:p14="http://schemas.microsoft.com/office/powerpoint/2010/main" val="3215209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a:solidFill>
                  <a:srgbClr val="FAC530"/>
                </a:solidFill>
                <a:latin typeface="Algerian" panose="04020705040A02060702" pitchFamily="82" charset="0"/>
              </a:rPr>
              <a:t>Classes of World of Warcraft</a:t>
            </a:r>
          </a:p>
        </p:txBody>
      </p:sp>
      <p:pic>
        <p:nvPicPr>
          <p:cNvPr id="7" name="Picture 6" descr="A close up of a box&#10;&#10;Description automatically generated">
            <a:extLst>
              <a:ext uri="{FF2B5EF4-FFF2-40B4-BE49-F238E27FC236}">
                <a16:creationId xmlns="" xmlns:a16="http://schemas.microsoft.com/office/drawing/2014/main" id="{F9C85985-3B42-4E6D-8061-DE1B4004A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532" y="1847681"/>
            <a:ext cx="1562714" cy="1581319"/>
          </a:xfrm>
          <a:prstGeom prst="rect">
            <a:avLst/>
          </a:prstGeom>
        </p:spPr>
      </p:pic>
      <p:pic>
        <p:nvPicPr>
          <p:cNvPr id="9" name="Picture 8" descr="A picture containing computer, food&#10;&#10;Description automatically generated">
            <a:extLst>
              <a:ext uri="{FF2B5EF4-FFF2-40B4-BE49-F238E27FC236}">
                <a16:creationId xmlns="" xmlns:a16="http://schemas.microsoft.com/office/drawing/2014/main" id="{5B89BDF4-82B6-4E4D-B124-3C386E8925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7023" y="1826727"/>
            <a:ext cx="1562713" cy="1544327"/>
          </a:xfrm>
          <a:prstGeom prst="rect">
            <a:avLst/>
          </a:prstGeom>
        </p:spPr>
      </p:pic>
      <p:pic>
        <p:nvPicPr>
          <p:cNvPr id="11" name="Picture 10" descr="A picture containing sitting, table, food, computer&#10;&#10;Description automatically generated">
            <a:extLst>
              <a:ext uri="{FF2B5EF4-FFF2-40B4-BE49-F238E27FC236}">
                <a16:creationId xmlns="" xmlns:a16="http://schemas.microsoft.com/office/drawing/2014/main" id="{2CF8779E-F679-440A-9079-7A606880C4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4805" y="1845333"/>
            <a:ext cx="1562713" cy="1562713"/>
          </a:xfrm>
          <a:prstGeom prst="rect">
            <a:avLst/>
          </a:prstGeom>
        </p:spPr>
      </p:pic>
      <p:pic>
        <p:nvPicPr>
          <p:cNvPr id="13" name="Picture 12" descr="A picture containing food&#10;&#10;Description automatically generated">
            <a:extLst>
              <a:ext uri="{FF2B5EF4-FFF2-40B4-BE49-F238E27FC236}">
                <a16:creationId xmlns="" xmlns:a16="http://schemas.microsoft.com/office/drawing/2014/main" id="{CF44B5EA-1097-44BE-A147-9AC335AA3D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52587" y="1901144"/>
            <a:ext cx="1562713" cy="1506902"/>
          </a:xfrm>
          <a:prstGeom prst="rect">
            <a:avLst/>
          </a:prstGeom>
        </p:spPr>
      </p:pic>
      <p:pic>
        <p:nvPicPr>
          <p:cNvPr id="15" name="Picture 14">
            <a:extLst>
              <a:ext uri="{FF2B5EF4-FFF2-40B4-BE49-F238E27FC236}">
                <a16:creationId xmlns="" xmlns:a16="http://schemas.microsoft.com/office/drawing/2014/main" id="{81D4D5F2-3B93-4B11-A338-DABDB059B30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9532" y="4012010"/>
            <a:ext cx="1506021" cy="1581320"/>
          </a:xfrm>
          <a:prstGeom prst="rect">
            <a:avLst/>
          </a:prstGeom>
        </p:spPr>
      </p:pic>
      <p:pic>
        <p:nvPicPr>
          <p:cNvPr id="17" name="Picture 16" descr="A picture containing computer, mirror&#10;&#10;Description automatically generated">
            <a:extLst>
              <a:ext uri="{FF2B5EF4-FFF2-40B4-BE49-F238E27FC236}">
                <a16:creationId xmlns="" xmlns:a16="http://schemas.microsoft.com/office/drawing/2014/main" id="{07B3B324-9F76-4885-B83E-11BED5CB0F7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17023" y="3991056"/>
            <a:ext cx="1562713" cy="1601780"/>
          </a:xfrm>
          <a:prstGeom prst="rect">
            <a:avLst/>
          </a:prstGeom>
        </p:spPr>
      </p:pic>
      <p:pic>
        <p:nvPicPr>
          <p:cNvPr id="19" name="Picture 18" descr="A picture containing food, monitor&#10;&#10;Description automatically generated">
            <a:extLst>
              <a:ext uri="{FF2B5EF4-FFF2-40B4-BE49-F238E27FC236}">
                <a16:creationId xmlns="" xmlns:a16="http://schemas.microsoft.com/office/drawing/2014/main" id="{BE5014CD-83C2-4AC1-A370-1B951A10419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25535" y="3991056"/>
            <a:ext cx="1562712" cy="1602274"/>
          </a:xfrm>
          <a:prstGeom prst="rect">
            <a:avLst/>
          </a:prstGeom>
        </p:spPr>
      </p:pic>
      <p:pic>
        <p:nvPicPr>
          <p:cNvPr id="21" name="Picture 20" descr="A picture containing bag&#10;&#10;Description automatically generated">
            <a:extLst>
              <a:ext uri="{FF2B5EF4-FFF2-40B4-BE49-F238E27FC236}">
                <a16:creationId xmlns="" xmlns:a16="http://schemas.microsoft.com/office/drawing/2014/main" id="{B9F1D74C-3127-4C4F-9ECA-E962C1E6293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57492" y="3991056"/>
            <a:ext cx="1557808" cy="1577279"/>
          </a:xfrm>
          <a:prstGeom prst="rect">
            <a:avLst/>
          </a:prstGeom>
        </p:spPr>
      </p:pic>
      <p:pic>
        <p:nvPicPr>
          <p:cNvPr id="23" name="Picture 22" descr="A picture containing electronics, computer, mirror&#10;&#10;Description automatically generated">
            <a:extLst>
              <a:ext uri="{FF2B5EF4-FFF2-40B4-BE49-F238E27FC236}">
                <a16:creationId xmlns="" xmlns:a16="http://schemas.microsoft.com/office/drawing/2014/main" id="{D7959A62-E1E9-4E8A-9D9B-440BF37CE8E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049562" y="2836549"/>
            <a:ext cx="1621315" cy="1601780"/>
          </a:xfrm>
          <a:prstGeom prst="rect">
            <a:avLst/>
          </a:prstGeom>
        </p:spPr>
      </p:pic>
    </p:spTree>
    <p:extLst>
      <p:ext uri="{BB962C8B-B14F-4D97-AF65-F5344CB8AC3E}">
        <p14:creationId xmlns:p14="http://schemas.microsoft.com/office/powerpoint/2010/main" val="3509489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a:solidFill>
                  <a:srgbClr val="FAC530"/>
                </a:solidFill>
                <a:latin typeface="Algerian" panose="04020705040A02060702" pitchFamily="82" charset="0"/>
              </a:rPr>
              <a:t>Character Roles IN</a:t>
            </a:r>
            <a:br>
              <a:rPr lang="en-US" b="1" dirty="0">
                <a:solidFill>
                  <a:srgbClr val="FAC530"/>
                </a:solidFill>
                <a:latin typeface="Algerian" panose="04020705040A02060702" pitchFamily="82" charset="0"/>
              </a:rPr>
            </a:br>
            <a:r>
              <a:rPr lang="en-US" b="1" dirty="0">
                <a:solidFill>
                  <a:srgbClr val="FAC530"/>
                </a:solidFill>
                <a:latin typeface="Algerian" panose="04020705040A02060702" pitchFamily="82" charset="0"/>
              </a:rPr>
              <a:t>World of Warcraft</a:t>
            </a:r>
          </a:p>
        </p:txBody>
      </p:sp>
      <p:sp>
        <p:nvSpPr>
          <p:cNvPr id="12" name="Content Placeholder 2">
            <a:extLst>
              <a:ext uri="{FF2B5EF4-FFF2-40B4-BE49-F238E27FC236}">
                <a16:creationId xmlns="" xmlns:a16="http://schemas.microsoft.com/office/drawing/2014/main" id="{25514DB6-201C-45B5-875F-F0C141F367F0}"/>
              </a:ext>
            </a:extLst>
          </p:cNvPr>
          <p:cNvSpPr>
            <a:spLocks noGrp="1"/>
          </p:cNvSpPr>
          <p:nvPr>
            <p:ph idx="1"/>
          </p:nvPr>
        </p:nvSpPr>
        <p:spPr>
          <a:xfrm>
            <a:off x="838200" y="2141537"/>
            <a:ext cx="10515600" cy="4351338"/>
          </a:xfrm>
        </p:spPr>
        <p:txBody>
          <a:bodyPr>
            <a:normAutofit fontScale="92500" lnSpcReduction="20000"/>
          </a:bodyPr>
          <a:lstStyle/>
          <a:p>
            <a:r>
              <a:rPr lang="en-US" sz="3600" b="1" dirty="0" smtClean="0">
                <a:solidFill>
                  <a:srgbClr val="FAC530"/>
                </a:solidFill>
              </a:rPr>
              <a:t>Tank</a:t>
            </a:r>
          </a:p>
          <a:p>
            <a:pPr lvl="1"/>
            <a:r>
              <a:rPr lang="en-US" sz="3200" b="1" dirty="0">
                <a:solidFill>
                  <a:srgbClr val="FAC530"/>
                </a:solidFill>
              </a:rPr>
              <a:t>F</a:t>
            </a:r>
            <a:r>
              <a:rPr lang="en-US" sz="3200" b="1" dirty="0" smtClean="0">
                <a:solidFill>
                  <a:srgbClr val="FAC530"/>
                </a:solidFill>
              </a:rPr>
              <a:t>rontline </a:t>
            </a:r>
            <a:r>
              <a:rPr lang="en-US" sz="3200" b="1" dirty="0">
                <a:solidFill>
                  <a:srgbClr val="FAC530"/>
                </a:solidFill>
              </a:rPr>
              <a:t>in a fight against non-player enemies; use their skillset and toolkit to draw the enemies </a:t>
            </a:r>
            <a:r>
              <a:rPr lang="en-US" sz="3200" b="1" dirty="0" err="1">
                <a:solidFill>
                  <a:srgbClr val="FAC530"/>
                </a:solidFill>
              </a:rPr>
              <a:t>attentien</a:t>
            </a:r>
            <a:r>
              <a:rPr lang="en-US" sz="3200" b="1" dirty="0">
                <a:solidFill>
                  <a:srgbClr val="FAC530"/>
                </a:solidFill>
              </a:rPr>
              <a:t> and have them focus their attacks on themselves</a:t>
            </a:r>
            <a:endParaRPr lang="en-US" sz="3600" b="1" dirty="0">
              <a:solidFill>
                <a:srgbClr val="FAC530"/>
              </a:solidFill>
            </a:endParaRPr>
          </a:p>
          <a:p>
            <a:r>
              <a:rPr lang="en-US" sz="3600" b="1" dirty="0" smtClean="0">
                <a:solidFill>
                  <a:srgbClr val="FAC530"/>
                </a:solidFill>
              </a:rPr>
              <a:t>DPS</a:t>
            </a:r>
          </a:p>
          <a:p>
            <a:pPr lvl="1"/>
            <a:r>
              <a:rPr lang="en-US" sz="3200" b="1" dirty="0" smtClean="0">
                <a:solidFill>
                  <a:srgbClr val="FAC530"/>
                </a:solidFill>
              </a:rPr>
              <a:t>Deal damage to </a:t>
            </a:r>
            <a:r>
              <a:rPr lang="en-US" sz="3200" b="1" dirty="0">
                <a:solidFill>
                  <a:srgbClr val="FAC530"/>
                </a:solidFill>
              </a:rPr>
              <a:t>bring an enemies </a:t>
            </a:r>
            <a:r>
              <a:rPr lang="en-US" sz="3200" b="1" dirty="0" err="1">
                <a:solidFill>
                  <a:srgbClr val="FAC530"/>
                </a:solidFill>
              </a:rPr>
              <a:t>hitpoints</a:t>
            </a:r>
            <a:r>
              <a:rPr lang="en-US" sz="3200" b="1" dirty="0">
                <a:solidFill>
                  <a:srgbClr val="FAC530"/>
                </a:solidFill>
              </a:rPr>
              <a:t> to zero before the healer runs out of mana </a:t>
            </a:r>
            <a:endParaRPr lang="en-US" sz="3600" b="1" dirty="0">
              <a:solidFill>
                <a:srgbClr val="FAC530"/>
              </a:solidFill>
            </a:endParaRPr>
          </a:p>
          <a:p>
            <a:r>
              <a:rPr lang="en-US" sz="3600" b="1" dirty="0" smtClean="0">
                <a:solidFill>
                  <a:srgbClr val="FAC530"/>
                </a:solidFill>
              </a:rPr>
              <a:t>Healer</a:t>
            </a:r>
          </a:p>
          <a:p>
            <a:pPr lvl="1"/>
            <a:r>
              <a:rPr lang="en-US" sz="3200" b="1" dirty="0" smtClean="0">
                <a:solidFill>
                  <a:srgbClr val="FAC530"/>
                </a:solidFill>
              </a:rPr>
              <a:t>Refills party members’ health pools; enables </a:t>
            </a:r>
            <a:r>
              <a:rPr lang="en-US" sz="3200" b="1" dirty="0">
                <a:solidFill>
                  <a:srgbClr val="FAC530"/>
                </a:solidFill>
              </a:rPr>
              <a:t>the party to keep going with the fight and also safes his allies should they be carelessly taking damage.</a:t>
            </a:r>
          </a:p>
        </p:txBody>
      </p:sp>
    </p:spTree>
    <p:extLst>
      <p:ext uri="{BB962C8B-B14F-4D97-AF65-F5344CB8AC3E}">
        <p14:creationId xmlns:p14="http://schemas.microsoft.com/office/powerpoint/2010/main" val="37593926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a:solidFill>
                  <a:srgbClr val="FAC530"/>
                </a:solidFill>
                <a:latin typeface="Algerian" panose="04020705040A02060702" pitchFamily="82" charset="0"/>
              </a:rPr>
              <a:t>Play-Styles IN</a:t>
            </a:r>
            <a:br>
              <a:rPr lang="en-US" b="1" dirty="0">
                <a:solidFill>
                  <a:srgbClr val="FAC530"/>
                </a:solidFill>
                <a:latin typeface="Algerian" panose="04020705040A02060702" pitchFamily="82" charset="0"/>
              </a:rPr>
            </a:br>
            <a:r>
              <a:rPr lang="en-US" b="1" dirty="0">
                <a:solidFill>
                  <a:srgbClr val="FAC530"/>
                </a:solidFill>
                <a:latin typeface="Algerian" panose="04020705040A02060702" pitchFamily="82" charset="0"/>
              </a:rPr>
              <a:t>World of Warcraft</a:t>
            </a:r>
          </a:p>
        </p:txBody>
      </p:sp>
      <p:sp>
        <p:nvSpPr>
          <p:cNvPr id="12" name="Content Placeholder 2">
            <a:extLst>
              <a:ext uri="{FF2B5EF4-FFF2-40B4-BE49-F238E27FC236}">
                <a16:creationId xmlns="" xmlns:a16="http://schemas.microsoft.com/office/drawing/2014/main" id="{25514DB6-201C-45B5-875F-F0C141F367F0}"/>
              </a:ext>
            </a:extLst>
          </p:cNvPr>
          <p:cNvSpPr>
            <a:spLocks noGrp="1"/>
          </p:cNvSpPr>
          <p:nvPr>
            <p:ph idx="1"/>
          </p:nvPr>
        </p:nvSpPr>
        <p:spPr>
          <a:xfrm>
            <a:off x="838200" y="2141537"/>
            <a:ext cx="10515600" cy="4351338"/>
          </a:xfrm>
        </p:spPr>
        <p:txBody>
          <a:bodyPr>
            <a:normAutofit lnSpcReduction="10000"/>
          </a:bodyPr>
          <a:lstStyle/>
          <a:p>
            <a:r>
              <a:rPr lang="en-US" sz="3600" b="1" dirty="0">
                <a:solidFill>
                  <a:srgbClr val="FAC530"/>
                </a:solidFill>
              </a:rPr>
              <a:t>Player versus </a:t>
            </a:r>
            <a:r>
              <a:rPr lang="en-US" sz="3600" b="1" dirty="0" smtClean="0">
                <a:solidFill>
                  <a:srgbClr val="FAC530"/>
                </a:solidFill>
              </a:rPr>
              <a:t>Environment</a:t>
            </a:r>
          </a:p>
          <a:p>
            <a:pPr lvl="1"/>
            <a:r>
              <a:rPr lang="en-US" sz="3200" b="1" dirty="0" smtClean="0">
                <a:solidFill>
                  <a:srgbClr val="FAC530"/>
                </a:solidFill>
              </a:rPr>
              <a:t>focuses </a:t>
            </a:r>
            <a:r>
              <a:rPr lang="en-US" sz="3200" b="1" dirty="0">
                <a:solidFill>
                  <a:srgbClr val="FAC530"/>
                </a:solidFill>
              </a:rPr>
              <a:t>on besting enemies not controlled by other players but by the </a:t>
            </a:r>
            <a:r>
              <a:rPr lang="en-US" sz="3200" b="1" dirty="0" smtClean="0">
                <a:solidFill>
                  <a:srgbClr val="FAC530"/>
                </a:solidFill>
              </a:rPr>
              <a:t>game</a:t>
            </a:r>
            <a:endParaRPr lang="en-US" sz="3600" b="1" dirty="0">
              <a:solidFill>
                <a:srgbClr val="FAC530"/>
              </a:solidFill>
            </a:endParaRPr>
          </a:p>
          <a:p>
            <a:r>
              <a:rPr lang="en-US" sz="3600" b="1" dirty="0">
                <a:solidFill>
                  <a:srgbClr val="FAC530"/>
                </a:solidFill>
              </a:rPr>
              <a:t>Player versus </a:t>
            </a:r>
            <a:r>
              <a:rPr lang="en-US" sz="3600" b="1" dirty="0" smtClean="0">
                <a:solidFill>
                  <a:srgbClr val="FAC530"/>
                </a:solidFill>
              </a:rPr>
              <a:t>Player</a:t>
            </a:r>
          </a:p>
          <a:p>
            <a:pPr lvl="1"/>
            <a:r>
              <a:rPr lang="en-US" sz="3200" b="1" dirty="0">
                <a:solidFill>
                  <a:srgbClr val="FAC530"/>
                </a:solidFill>
              </a:rPr>
              <a:t>players tend to compete with other players in different </a:t>
            </a:r>
            <a:r>
              <a:rPr lang="en-US" sz="3200" b="1" dirty="0" smtClean="0">
                <a:solidFill>
                  <a:srgbClr val="FAC530"/>
                </a:solidFill>
              </a:rPr>
              <a:t>competitions</a:t>
            </a:r>
            <a:endParaRPr lang="en-US" sz="3600" b="1" dirty="0">
              <a:solidFill>
                <a:srgbClr val="FAC530"/>
              </a:solidFill>
            </a:endParaRPr>
          </a:p>
          <a:p>
            <a:r>
              <a:rPr lang="en-US" sz="3600" b="1" dirty="0">
                <a:solidFill>
                  <a:srgbClr val="FAC530"/>
                </a:solidFill>
              </a:rPr>
              <a:t>Role </a:t>
            </a:r>
            <a:r>
              <a:rPr lang="en-US" sz="3600" b="1" dirty="0" smtClean="0">
                <a:solidFill>
                  <a:srgbClr val="FAC530"/>
                </a:solidFill>
              </a:rPr>
              <a:t>playing</a:t>
            </a:r>
          </a:p>
          <a:p>
            <a:pPr lvl="1"/>
            <a:r>
              <a:rPr lang="en-US" sz="3200" b="1" dirty="0" smtClean="0">
                <a:solidFill>
                  <a:srgbClr val="FAC530"/>
                </a:solidFill>
              </a:rPr>
              <a:t>focusing more </a:t>
            </a:r>
            <a:r>
              <a:rPr lang="en-US" sz="3200" b="1" dirty="0">
                <a:solidFill>
                  <a:srgbClr val="FAC530"/>
                </a:solidFill>
              </a:rPr>
              <a:t>on embodying their character and socialize within the game world</a:t>
            </a:r>
          </a:p>
        </p:txBody>
      </p:sp>
    </p:spTree>
    <p:extLst>
      <p:ext uri="{BB962C8B-B14F-4D97-AF65-F5344CB8AC3E}">
        <p14:creationId xmlns:p14="http://schemas.microsoft.com/office/powerpoint/2010/main" val="702882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1951121" y="2766218"/>
            <a:ext cx="8289758" cy="1325563"/>
          </a:xfrm>
        </p:spPr>
        <p:txBody>
          <a:bodyPr>
            <a:normAutofit/>
          </a:bodyPr>
          <a:lstStyle/>
          <a:p>
            <a:r>
              <a:rPr lang="en-US" sz="6000" b="1" dirty="0">
                <a:solidFill>
                  <a:srgbClr val="FAC530"/>
                </a:solidFill>
                <a:latin typeface="Algerian" panose="04020705040A02060702" pitchFamily="82" charset="0"/>
              </a:rPr>
              <a:t>Scientific Approach</a:t>
            </a:r>
          </a:p>
        </p:txBody>
      </p:sp>
    </p:spTree>
    <p:extLst>
      <p:ext uri="{BB962C8B-B14F-4D97-AF65-F5344CB8AC3E}">
        <p14:creationId xmlns:p14="http://schemas.microsoft.com/office/powerpoint/2010/main" val="33068914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a:solidFill>
                  <a:srgbClr val="FAC530"/>
                </a:solidFill>
                <a:latin typeface="Algerian" panose="04020705040A02060702" pitchFamily="82" charset="0"/>
              </a:rPr>
              <a:t>Why Personality and WoW?</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504783"/>
            <a:ext cx="10515600" cy="4351338"/>
          </a:xfrm>
        </p:spPr>
        <p:txBody>
          <a:bodyPr>
            <a:normAutofit/>
          </a:bodyPr>
          <a:lstStyle/>
          <a:p>
            <a:endParaRPr lang="en-US" b="1" dirty="0">
              <a:solidFill>
                <a:srgbClr val="FAC530"/>
              </a:solidFill>
            </a:endParaRPr>
          </a:p>
          <a:p>
            <a:r>
              <a:rPr lang="en-US" b="1" dirty="0">
                <a:solidFill>
                  <a:srgbClr val="FAC530"/>
                </a:solidFill>
              </a:rPr>
              <a:t>Bean and </a:t>
            </a:r>
            <a:r>
              <a:rPr lang="en-US" b="1" dirty="0" err="1">
                <a:solidFill>
                  <a:srgbClr val="FAC530"/>
                </a:solidFill>
              </a:rPr>
              <a:t>Groth-Marnat</a:t>
            </a:r>
            <a:r>
              <a:rPr lang="en-US" b="1" dirty="0">
                <a:solidFill>
                  <a:srgbClr val="FAC530"/>
                </a:solidFill>
              </a:rPr>
              <a:t> built upon previous findings to show that personality measures can predict play-style choices in </a:t>
            </a:r>
            <a:r>
              <a:rPr lang="en-US" b="1" dirty="0" err="1" smtClean="0">
                <a:solidFill>
                  <a:srgbClr val="FAC530"/>
                </a:solidFill>
              </a:rPr>
              <a:t>WoW</a:t>
            </a:r>
            <a:r>
              <a:rPr lang="en-US" b="1" dirty="0" smtClean="0">
                <a:solidFill>
                  <a:srgbClr val="FAC530"/>
                </a:solidFill>
              </a:rPr>
              <a:t> (7)</a:t>
            </a:r>
            <a:endParaRPr lang="en-US" b="1" dirty="0">
              <a:solidFill>
                <a:srgbClr val="FAC530"/>
              </a:solidFill>
            </a:endParaRPr>
          </a:p>
          <a:p>
            <a:endParaRPr lang="en-US" b="1" dirty="0">
              <a:solidFill>
                <a:srgbClr val="FAC530"/>
              </a:solidFill>
            </a:endParaRPr>
          </a:p>
          <a:p>
            <a:r>
              <a:rPr lang="en-US" b="1" dirty="0">
                <a:solidFill>
                  <a:srgbClr val="FAC530"/>
                </a:solidFill>
              </a:rPr>
              <a:t>Additionally, individual items of the Big-Five Index were associated with players’ biological sexes</a:t>
            </a:r>
          </a:p>
          <a:p>
            <a:endParaRPr lang="en-US" b="1" dirty="0">
              <a:solidFill>
                <a:srgbClr val="FAC530"/>
              </a:solidFill>
            </a:endParaRPr>
          </a:p>
          <a:p>
            <a:r>
              <a:rPr lang="en-US" b="1" dirty="0">
                <a:solidFill>
                  <a:srgbClr val="FAC530"/>
                </a:solidFill>
              </a:rPr>
              <a:t>The findings of their study may have been obscured by the number of choices available to players as well as non-directional hypotheses</a:t>
            </a:r>
          </a:p>
        </p:txBody>
      </p:sp>
    </p:spTree>
    <p:extLst>
      <p:ext uri="{BB962C8B-B14F-4D97-AF65-F5344CB8AC3E}">
        <p14:creationId xmlns:p14="http://schemas.microsoft.com/office/powerpoint/2010/main" val="2241308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a:solidFill>
                  <a:srgbClr val="FAC530"/>
                </a:solidFill>
                <a:latin typeface="Algerian" panose="04020705040A02060702" pitchFamily="82" charset="0"/>
              </a:rPr>
              <a:t>Why This Research?</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456656"/>
            <a:ext cx="10515600" cy="4351338"/>
          </a:xfrm>
        </p:spPr>
        <p:txBody>
          <a:bodyPr>
            <a:normAutofit/>
          </a:bodyPr>
          <a:lstStyle/>
          <a:p>
            <a:endParaRPr lang="en-US" b="1" dirty="0">
              <a:solidFill>
                <a:srgbClr val="FAC530"/>
              </a:solidFill>
            </a:endParaRPr>
          </a:p>
          <a:p>
            <a:r>
              <a:rPr lang="en-US" b="1" dirty="0">
                <a:solidFill>
                  <a:srgbClr val="FAC530"/>
                </a:solidFill>
              </a:rPr>
              <a:t>This work aims to predict WoW players’ biological sex, chosen character sex, chosen alignment, chosen class, and preferred play-style with additional consideration of the effect that player recurrence may have on the BFI model’s predictive power</a:t>
            </a:r>
          </a:p>
          <a:p>
            <a:endParaRPr lang="en-US" b="1" dirty="0">
              <a:solidFill>
                <a:srgbClr val="FAC530"/>
              </a:solidFill>
            </a:endParaRPr>
          </a:p>
          <a:p>
            <a:r>
              <a:rPr lang="en-US" b="1" dirty="0">
                <a:solidFill>
                  <a:srgbClr val="FAC530"/>
                </a:solidFill>
              </a:rPr>
              <a:t>We will build directly on the findings of Bean and </a:t>
            </a:r>
            <a:r>
              <a:rPr lang="en-US" b="1" dirty="0" err="1">
                <a:solidFill>
                  <a:srgbClr val="FAC530"/>
                </a:solidFill>
              </a:rPr>
              <a:t>Groth-Marnat</a:t>
            </a:r>
            <a:r>
              <a:rPr lang="en-US" b="1" dirty="0">
                <a:solidFill>
                  <a:srgbClr val="FAC530"/>
                </a:solidFill>
              </a:rPr>
              <a:t> (2016) and include additional measures which have the potential to reveal effects that may have been obscured in the previous research </a:t>
            </a:r>
          </a:p>
        </p:txBody>
      </p:sp>
    </p:spTree>
    <p:extLst>
      <p:ext uri="{BB962C8B-B14F-4D97-AF65-F5344CB8AC3E}">
        <p14:creationId xmlns:p14="http://schemas.microsoft.com/office/powerpoint/2010/main" val="19421835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4317331" y="2766218"/>
            <a:ext cx="3557337" cy="1325563"/>
          </a:xfrm>
        </p:spPr>
        <p:txBody>
          <a:bodyPr>
            <a:normAutofit/>
          </a:bodyPr>
          <a:lstStyle/>
          <a:p>
            <a:r>
              <a:rPr lang="en-US" sz="6000" b="1" dirty="0">
                <a:solidFill>
                  <a:srgbClr val="FAC530"/>
                </a:solidFill>
                <a:latin typeface="Algerian" panose="04020705040A02060702" pitchFamily="82" charset="0"/>
              </a:rPr>
              <a:t>Methods</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825625"/>
            <a:ext cx="10515600" cy="4351338"/>
          </a:xfrm>
        </p:spPr>
        <p:txBody>
          <a:bodyPr>
            <a:normAutofit/>
          </a:bodyPr>
          <a:lstStyle/>
          <a:p>
            <a:endParaRPr lang="en-US" b="1" dirty="0">
              <a:solidFill>
                <a:srgbClr val="FAC530"/>
              </a:solidFill>
            </a:endParaRPr>
          </a:p>
          <a:p>
            <a:endParaRPr lang="en-US" b="1" dirty="0">
              <a:solidFill>
                <a:srgbClr val="FAC530"/>
              </a:solidFill>
            </a:endParaRPr>
          </a:p>
        </p:txBody>
      </p:sp>
    </p:spTree>
    <p:extLst>
      <p:ext uri="{BB962C8B-B14F-4D97-AF65-F5344CB8AC3E}">
        <p14:creationId xmlns:p14="http://schemas.microsoft.com/office/powerpoint/2010/main" val="1099685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pic>
        <p:nvPicPr>
          <p:cNvPr id="5" name="Picture 4" descr="A picture containing box, drawing&#10;&#10;Description automatically generated">
            <a:extLst>
              <a:ext uri="{FF2B5EF4-FFF2-40B4-BE49-F238E27FC236}">
                <a16:creationId xmlns="" xmlns:a16="http://schemas.microsoft.com/office/drawing/2014/main" id="{45504DDB-1EEE-4192-A93B-F5E3C72149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5155" y="2191896"/>
            <a:ext cx="9561689" cy="4666104"/>
          </a:xfrm>
          <a:prstGeom prst="rect">
            <a:avLst/>
          </a:prstGeom>
        </p:spPr>
      </p:pic>
      <p:sp>
        <p:nvSpPr>
          <p:cNvPr id="6" name="TextBox 5">
            <a:extLst>
              <a:ext uri="{FF2B5EF4-FFF2-40B4-BE49-F238E27FC236}">
                <a16:creationId xmlns="" xmlns:a16="http://schemas.microsoft.com/office/drawing/2014/main" id="{2939A8BA-52A6-45A3-A978-88E5354BD0E2}"/>
              </a:ext>
            </a:extLst>
          </p:cNvPr>
          <p:cNvSpPr txBox="1"/>
          <p:nvPr/>
        </p:nvSpPr>
        <p:spPr>
          <a:xfrm>
            <a:off x="633972" y="408455"/>
            <a:ext cx="10924053" cy="1569660"/>
          </a:xfrm>
          <a:prstGeom prst="rect">
            <a:avLst/>
          </a:prstGeom>
          <a:noFill/>
        </p:spPr>
        <p:txBody>
          <a:bodyPr wrap="square" rtlCol="0">
            <a:spAutoFit/>
          </a:bodyPr>
          <a:lstStyle/>
          <a:p>
            <a:pPr algn="ctr"/>
            <a:r>
              <a:rPr lang="en-US" sz="4800" b="1" dirty="0">
                <a:solidFill>
                  <a:srgbClr val="FAC530"/>
                </a:solidFill>
                <a:latin typeface="Algerian" panose="04020705040A02060702" pitchFamily="82" charset="0"/>
              </a:rPr>
              <a:t>Personality, Preferences, and Personal Impact in the Virtual</a:t>
            </a:r>
          </a:p>
        </p:txBody>
      </p:sp>
    </p:spTree>
    <p:extLst>
      <p:ext uri="{BB962C8B-B14F-4D97-AF65-F5344CB8AC3E}">
        <p14:creationId xmlns:p14="http://schemas.microsoft.com/office/powerpoint/2010/main" val="7702104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smtClean="0">
                <a:solidFill>
                  <a:srgbClr val="FAC530"/>
                </a:solidFill>
                <a:latin typeface="Algerian" panose="04020705040A02060702" pitchFamily="82" charset="0"/>
              </a:rPr>
              <a:t>Experimental Design</a:t>
            </a:r>
            <a:endParaRPr lang="en-US" b="1" dirty="0">
              <a:solidFill>
                <a:srgbClr val="FAC530"/>
              </a:solidFill>
              <a:latin typeface="Algerian" panose="04020705040A02060702" pitchFamily="82" charset="0"/>
            </a:endParaRP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2291790"/>
            <a:ext cx="10515600" cy="4351338"/>
          </a:xfrm>
        </p:spPr>
        <p:txBody>
          <a:bodyPr>
            <a:normAutofit/>
          </a:bodyPr>
          <a:lstStyle/>
          <a:p>
            <a:r>
              <a:rPr lang="en-US" b="1" dirty="0" smtClean="0">
                <a:solidFill>
                  <a:srgbClr val="FAC530"/>
                </a:solidFill>
              </a:rPr>
              <a:t>This study includes one independent variable (Character creation intentionality) to determine whether personality and motivation factors can meaningfully map onto decisions made during character creation</a:t>
            </a:r>
          </a:p>
          <a:p>
            <a:r>
              <a:rPr lang="en-US" b="1" dirty="0" smtClean="0">
                <a:solidFill>
                  <a:srgbClr val="FAC530"/>
                </a:solidFill>
              </a:rPr>
              <a:t>Group A will be asked to respond to World of Warcraft character creation probes as if they were faithfully recreating themselves in the game</a:t>
            </a:r>
          </a:p>
          <a:p>
            <a:r>
              <a:rPr lang="en-US" b="1" dirty="0" smtClean="0">
                <a:solidFill>
                  <a:srgbClr val="FAC530"/>
                </a:solidFill>
              </a:rPr>
              <a:t>Group B will be asked to respond to the same probes as if they were creating a new character of their own devising </a:t>
            </a:r>
          </a:p>
          <a:p>
            <a:pPr lvl="1"/>
            <a:endParaRPr lang="en-US" b="1" dirty="0">
              <a:solidFill>
                <a:srgbClr val="FAC530"/>
              </a:solidFill>
            </a:endParaRPr>
          </a:p>
          <a:p>
            <a:pPr lvl="1"/>
            <a:endParaRPr lang="en-US" b="1" dirty="0">
              <a:solidFill>
                <a:srgbClr val="FAC530"/>
              </a:solidFill>
            </a:endParaRPr>
          </a:p>
        </p:txBody>
      </p:sp>
    </p:spTree>
    <p:extLst>
      <p:ext uri="{BB962C8B-B14F-4D97-AF65-F5344CB8AC3E}">
        <p14:creationId xmlns:p14="http://schemas.microsoft.com/office/powerpoint/2010/main" val="9730407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smtClean="0">
                <a:solidFill>
                  <a:srgbClr val="FAC530"/>
                </a:solidFill>
                <a:latin typeface="Algerian" panose="04020705040A02060702" pitchFamily="82" charset="0"/>
              </a:rPr>
              <a:t>Experimental Design</a:t>
            </a:r>
            <a:endParaRPr lang="en-US" b="1" dirty="0">
              <a:solidFill>
                <a:srgbClr val="FAC530"/>
              </a:solidFill>
              <a:latin typeface="Algerian" panose="04020705040A02060702" pitchFamily="82" charset="0"/>
            </a:endParaRP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825625"/>
            <a:ext cx="10515600" cy="4351338"/>
          </a:xfrm>
        </p:spPr>
        <p:txBody>
          <a:bodyPr>
            <a:normAutofit/>
          </a:bodyPr>
          <a:lstStyle/>
          <a:p>
            <a:r>
              <a:rPr lang="en-US" b="1" dirty="0" smtClean="0">
                <a:solidFill>
                  <a:srgbClr val="FAC530"/>
                </a:solidFill>
              </a:rPr>
              <a:t>Specifying intention in the character creation process may yield insight into the goals underlying decisions as well as whether personality and motivation factors are meaningful predictors</a:t>
            </a:r>
            <a:endParaRPr lang="en-US" b="1" dirty="0">
              <a:solidFill>
                <a:srgbClr val="FAC530"/>
              </a:solidFill>
            </a:endParaRPr>
          </a:p>
        </p:txBody>
      </p:sp>
      <p:graphicFrame>
        <p:nvGraphicFramePr>
          <p:cNvPr id="4" name="Table 4">
            <a:extLst>
              <a:ext uri="{FF2B5EF4-FFF2-40B4-BE49-F238E27FC236}">
                <a16:creationId xmlns="" xmlns:a16="http://schemas.microsoft.com/office/drawing/2014/main" id="{2FFB99D3-B895-47AE-947C-9D1B070EF1AD}"/>
              </a:ext>
            </a:extLst>
          </p:cNvPr>
          <p:cNvGraphicFramePr>
            <a:graphicFrameLocks noGrp="1"/>
          </p:cNvGraphicFramePr>
          <p:nvPr>
            <p:extLst>
              <p:ext uri="{D42A27DB-BD31-4B8C-83A1-F6EECF244321}">
                <p14:modId xmlns:p14="http://schemas.microsoft.com/office/powerpoint/2010/main" val="1436761594"/>
              </p:ext>
            </p:extLst>
          </p:nvPr>
        </p:nvGraphicFramePr>
        <p:xfrm>
          <a:off x="1158596" y="3687782"/>
          <a:ext cx="9874807" cy="2112383"/>
        </p:xfrm>
        <a:graphic>
          <a:graphicData uri="http://schemas.openxmlformats.org/drawingml/2006/table">
            <a:tbl>
              <a:tblPr firstRow="1" bandRow="1">
                <a:tableStyleId>{0505E3EF-67EA-436B-97B2-0124C06EBD24}</a:tableStyleId>
              </a:tblPr>
              <a:tblGrid>
                <a:gridCol w="3124317">
                  <a:extLst>
                    <a:ext uri="{9D8B030D-6E8A-4147-A177-3AD203B41FA5}">
                      <a16:colId xmlns="" xmlns:a16="http://schemas.microsoft.com/office/drawing/2014/main" val="1296284321"/>
                    </a:ext>
                  </a:extLst>
                </a:gridCol>
                <a:gridCol w="1472637">
                  <a:extLst>
                    <a:ext uri="{9D8B030D-6E8A-4147-A177-3AD203B41FA5}">
                      <a16:colId xmlns="" xmlns:a16="http://schemas.microsoft.com/office/drawing/2014/main" val="2690117765"/>
                    </a:ext>
                  </a:extLst>
                </a:gridCol>
                <a:gridCol w="1572127">
                  <a:extLst>
                    <a:ext uri="{9D8B030D-6E8A-4147-A177-3AD203B41FA5}">
                      <a16:colId xmlns="" xmlns:a16="http://schemas.microsoft.com/office/drawing/2014/main" val="4244048174"/>
                    </a:ext>
                  </a:extLst>
                </a:gridCol>
                <a:gridCol w="1804736">
                  <a:extLst>
                    <a:ext uri="{9D8B030D-6E8A-4147-A177-3AD203B41FA5}">
                      <a16:colId xmlns="" xmlns:a16="http://schemas.microsoft.com/office/drawing/2014/main" val="2194656863"/>
                    </a:ext>
                  </a:extLst>
                </a:gridCol>
                <a:gridCol w="1900990">
                  <a:extLst>
                    <a:ext uri="{9D8B030D-6E8A-4147-A177-3AD203B41FA5}">
                      <a16:colId xmlns="" xmlns:a16="http://schemas.microsoft.com/office/drawing/2014/main" val="3050409698"/>
                    </a:ext>
                  </a:extLst>
                </a:gridCol>
              </a:tblGrid>
              <a:tr h="672272">
                <a:tc>
                  <a:txBody>
                    <a:bodyPr/>
                    <a:lstStyle/>
                    <a:p>
                      <a:pPr algn="ctr"/>
                      <a:r>
                        <a:rPr lang="en-US" dirty="0" smtClean="0"/>
                        <a:t>IV1</a:t>
                      </a:r>
                      <a:endParaRPr lang="en-US" dirty="0"/>
                    </a:p>
                  </a:txBody>
                  <a:tcPr anchor="ctr"/>
                </a:tc>
                <a:tc>
                  <a:txBody>
                    <a:bodyPr/>
                    <a:lstStyle/>
                    <a:p>
                      <a:pPr algn="ctr"/>
                      <a:r>
                        <a:rPr lang="en-US" dirty="0" smtClean="0"/>
                        <a:t>DV1</a:t>
                      </a:r>
                      <a:endParaRPr lang="en-US" dirty="0"/>
                    </a:p>
                  </a:txBody>
                  <a:tcPr anchor="ctr"/>
                </a:tc>
                <a:tc>
                  <a:txBody>
                    <a:bodyPr/>
                    <a:lstStyle/>
                    <a:p>
                      <a:pPr algn="ctr"/>
                      <a:r>
                        <a:rPr lang="en-US" dirty="0" smtClean="0"/>
                        <a:t>DV2</a:t>
                      </a:r>
                      <a:endParaRPr lang="en-US" dirty="0"/>
                    </a:p>
                  </a:txBody>
                  <a:tcPr anchor="ctr"/>
                </a:tc>
                <a:tc>
                  <a:txBody>
                    <a:bodyPr/>
                    <a:lstStyle/>
                    <a:p>
                      <a:pPr algn="ctr"/>
                      <a:r>
                        <a:rPr lang="en-US" dirty="0" smtClean="0"/>
                        <a:t>DV3</a:t>
                      </a:r>
                      <a:endParaRPr lang="en-US" dirty="0"/>
                    </a:p>
                  </a:txBody>
                  <a:tcPr anchor="ctr"/>
                </a:tc>
                <a:tc>
                  <a:txBody>
                    <a:bodyPr/>
                    <a:lstStyle/>
                    <a:p>
                      <a:pPr algn="ctr"/>
                      <a:r>
                        <a:rPr lang="en-US" dirty="0" smtClean="0"/>
                        <a:t>DV4</a:t>
                      </a:r>
                      <a:endParaRPr lang="en-US" dirty="0"/>
                    </a:p>
                  </a:txBody>
                  <a:tcPr anchor="ctr"/>
                </a:tc>
              </a:tr>
              <a:tr h="672272">
                <a:tc>
                  <a:txBody>
                    <a:bodyPr/>
                    <a:lstStyle/>
                    <a:p>
                      <a:pPr algn="ctr"/>
                      <a:r>
                        <a:rPr lang="en-US" b="0" dirty="0" smtClean="0"/>
                        <a:t>A:</a:t>
                      </a:r>
                      <a:r>
                        <a:rPr lang="en-US" b="0" baseline="0" dirty="0" smtClean="0"/>
                        <a:t> Self-representative</a:t>
                      </a:r>
                      <a:endParaRPr lang="en-US" b="0" dirty="0"/>
                    </a:p>
                  </a:txBody>
                  <a:tcPr anchor="ctr"/>
                </a:tc>
                <a:tc>
                  <a:txBody>
                    <a:bodyPr/>
                    <a:lstStyle/>
                    <a:p>
                      <a:pPr algn="ctr"/>
                      <a:r>
                        <a:rPr lang="en-US" b="0" dirty="0"/>
                        <a:t>Race</a:t>
                      </a:r>
                    </a:p>
                  </a:txBody>
                  <a:tcPr anchor="ctr"/>
                </a:tc>
                <a:tc>
                  <a:txBody>
                    <a:bodyPr/>
                    <a:lstStyle/>
                    <a:p>
                      <a:pPr algn="ctr"/>
                      <a:r>
                        <a:rPr lang="en-US" b="0" dirty="0"/>
                        <a:t>Class</a:t>
                      </a:r>
                    </a:p>
                  </a:txBody>
                  <a:tcPr anchor="ctr"/>
                </a:tc>
                <a:tc>
                  <a:txBody>
                    <a:bodyPr/>
                    <a:lstStyle/>
                    <a:p>
                      <a:pPr algn="ctr"/>
                      <a:r>
                        <a:rPr lang="en-US" b="0" dirty="0"/>
                        <a:t>Role</a:t>
                      </a:r>
                    </a:p>
                  </a:txBody>
                  <a:tcPr anchor="ctr"/>
                </a:tc>
                <a:tc>
                  <a:txBody>
                    <a:bodyPr/>
                    <a:lstStyle/>
                    <a:p>
                      <a:pPr algn="ctr"/>
                      <a:r>
                        <a:rPr lang="en-US" b="0" dirty="0"/>
                        <a:t>Play Style</a:t>
                      </a:r>
                    </a:p>
                  </a:txBody>
                  <a:tcPr anchor="ctr"/>
                </a:tc>
                <a:extLst>
                  <a:ext uri="{0D108BD9-81ED-4DB2-BD59-A6C34878D82A}">
                    <a16:rowId xmlns="" xmlns:a16="http://schemas.microsoft.com/office/drawing/2014/main" val="2767226632"/>
                  </a:ext>
                </a:extLst>
              </a:tr>
              <a:tr h="767839">
                <a:tc>
                  <a:txBody>
                    <a:bodyPr/>
                    <a:lstStyle/>
                    <a:p>
                      <a:pPr algn="ctr"/>
                      <a:r>
                        <a:rPr lang="en-US" b="0" dirty="0" smtClean="0"/>
                        <a:t>B: Novel</a:t>
                      </a:r>
                      <a:endParaRPr lang="en-US" b="0" dirty="0"/>
                    </a:p>
                  </a:txBody>
                  <a:tcPr anchor="ctr"/>
                </a:tc>
                <a:tc>
                  <a:txBody>
                    <a:bodyPr/>
                    <a:lstStyle/>
                    <a:p>
                      <a:pPr algn="ctr"/>
                      <a:r>
                        <a:rPr lang="en-US" b="0" dirty="0"/>
                        <a:t>Race</a:t>
                      </a:r>
                    </a:p>
                  </a:txBody>
                  <a:tcPr anchor="ctr"/>
                </a:tc>
                <a:tc>
                  <a:txBody>
                    <a:bodyPr/>
                    <a:lstStyle/>
                    <a:p>
                      <a:pPr algn="ctr"/>
                      <a:r>
                        <a:rPr lang="en-US" b="0" dirty="0"/>
                        <a:t>Class</a:t>
                      </a:r>
                    </a:p>
                  </a:txBody>
                  <a:tcPr anchor="ctr"/>
                </a:tc>
                <a:tc>
                  <a:txBody>
                    <a:bodyPr/>
                    <a:lstStyle/>
                    <a:p>
                      <a:pPr algn="ctr"/>
                      <a:r>
                        <a:rPr lang="en-US" b="0" dirty="0"/>
                        <a:t>Role</a:t>
                      </a:r>
                    </a:p>
                  </a:txBody>
                  <a:tcPr anchor="ctr"/>
                </a:tc>
                <a:tc>
                  <a:txBody>
                    <a:bodyPr/>
                    <a:lstStyle/>
                    <a:p>
                      <a:pPr algn="ctr"/>
                      <a:r>
                        <a:rPr lang="en-US" b="0" dirty="0"/>
                        <a:t>Play Style</a:t>
                      </a:r>
                    </a:p>
                  </a:txBody>
                  <a:tcPr anchor="ctr"/>
                </a:tc>
                <a:extLst>
                  <a:ext uri="{0D108BD9-81ED-4DB2-BD59-A6C34878D82A}">
                    <a16:rowId xmlns="" xmlns:a16="http://schemas.microsoft.com/office/drawing/2014/main" val="3542353579"/>
                  </a:ext>
                </a:extLst>
              </a:tr>
            </a:tbl>
          </a:graphicData>
        </a:graphic>
      </p:graphicFrame>
    </p:spTree>
    <p:extLst>
      <p:ext uri="{BB962C8B-B14F-4D97-AF65-F5344CB8AC3E}">
        <p14:creationId xmlns:p14="http://schemas.microsoft.com/office/powerpoint/2010/main" val="1708834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517358" y="-132180"/>
            <a:ext cx="10515600" cy="1325563"/>
          </a:xfrm>
        </p:spPr>
        <p:txBody>
          <a:bodyPr/>
          <a:lstStyle/>
          <a:p>
            <a:r>
              <a:rPr lang="en-US" b="1" dirty="0">
                <a:solidFill>
                  <a:srgbClr val="FAC530"/>
                </a:solidFill>
                <a:latin typeface="Algerian" panose="04020705040A02060702" pitchFamily="82" charset="0"/>
              </a:rPr>
              <a:t>Demographics</a:t>
            </a:r>
          </a:p>
        </p:txBody>
      </p:sp>
    </p:spTree>
    <p:extLst>
      <p:ext uri="{BB962C8B-B14F-4D97-AF65-F5344CB8AC3E}">
        <p14:creationId xmlns:p14="http://schemas.microsoft.com/office/powerpoint/2010/main" val="39920938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a:solidFill>
                  <a:srgbClr val="FAC530"/>
                </a:solidFill>
                <a:latin typeface="Algerian" panose="04020705040A02060702" pitchFamily="82" charset="0"/>
              </a:rPr>
              <a:t>BFI </a:t>
            </a:r>
            <a:r>
              <a:rPr lang="en-US" b="1" dirty="0" smtClean="0">
                <a:solidFill>
                  <a:srgbClr val="FAC530"/>
                </a:solidFill>
                <a:latin typeface="Algerian" panose="04020705040A02060702" pitchFamily="82" charset="0"/>
              </a:rPr>
              <a:t>Test</a:t>
            </a:r>
            <a:endParaRPr lang="en-US" b="1" dirty="0">
              <a:solidFill>
                <a:srgbClr val="FAC530"/>
              </a:solidFill>
              <a:latin typeface="Algerian" panose="04020705040A02060702" pitchFamily="82" charset="0"/>
            </a:endParaRPr>
          </a:p>
        </p:txBody>
      </p:sp>
      <p:pic>
        <p:nvPicPr>
          <p:cNvPr id="15" name="Picture 14" descr="A picture containing device&#10;&#10;Description automatically generated">
            <a:extLst>
              <a:ext uri="{FF2B5EF4-FFF2-40B4-BE49-F238E27FC236}">
                <a16:creationId xmlns="" xmlns:a16="http://schemas.microsoft.com/office/drawing/2014/main" id="{0C6684D4-60CA-4B30-B21A-FAAB9254A0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94624"/>
            <a:ext cx="5715798" cy="5563376"/>
          </a:xfrm>
          <a:prstGeom prst="rect">
            <a:avLst/>
          </a:prstGeom>
        </p:spPr>
      </p:pic>
      <p:pic>
        <p:nvPicPr>
          <p:cNvPr id="17" name="Picture 16" descr="A screenshot of a cell phone&#10;&#10;Description automatically generated">
            <a:extLst>
              <a:ext uri="{FF2B5EF4-FFF2-40B4-BE49-F238E27FC236}">
                <a16:creationId xmlns="" xmlns:a16="http://schemas.microsoft.com/office/drawing/2014/main" id="{4EB6A815-7E01-461B-9915-E32CBE3CCC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798" y="1027906"/>
            <a:ext cx="6244836" cy="5576459"/>
          </a:xfrm>
          <a:prstGeom prst="rect">
            <a:avLst/>
          </a:prstGeom>
        </p:spPr>
      </p:pic>
    </p:spTree>
    <p:extLst>
      <p:ext uri="{BB962C8B-B14F-4D97-AF65-F5344CB8AC3E}">
        <p14:creationId xmlns:p14="http://schemas.microsoft.com/office/powerpoint/2010/main" val="11605018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smtClean="0">
                <a:solidFill>
                  <a:srgbClr val="FAC530"/>
                </a:solidFill>
                <a:latin typeface="Algerian" panose="04020705040A02060702" pitchFamily="82" charset="0"/>
              </a:rPr>
              <a:t>Motivation to play Online Games </a:t>
            </a:r>
            <a:endParaRPr lang="en-US" b="1" dirty="0">
              <a:solidFill>
                <a:srgbClr val="FAC530"/>
              </a:solidFill>
              <a:latin typeface="Algerian" panose="04020705040A02060702" pitchFamily="82" charset="0"/>
            </a:endParaRPr>
          </a:p>
        </p:txBody>
      </p:sp>
    </p:spTree>
    <p:extLst>
      <p:ext uri="{BB962C8B-B14F-4D97-AF65-F5344CB8AC3E}">
        <p14:creationId xmlns:p14="http://schemas.microsoft.com/office/powerpoint/2010/main" val="6830256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a:solidFill>
                  <a:srgbClr val="FAC530"/>
                </a:solidFill>
                <a:latin typeface="Algerian" panose="04020705040A02060702" pitchFamily="82" charset="0"/>
              </a:rPr>
              <a:t>Hypotheses</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825625"/>
            <a:ext cx="10515600" cy="4351338"/>
          </a:xfrm>
        </p:spPr>
        <p:txBody>
          <a:bodyPr>
            <a:normAutofit/>
          </a:bodyPr>
          <a:lstStyle/>
          <a:p>
            <a:r>
              <a:rPr lang="en-US" b="1" dirty="0">
                <a:solidFill>
                  <a:srgbClr val="FAC530"/>
                </a:solidFill>
              </a:rPr>
              <a:t>H1: Responses to </a:t>
            </a:r>
            <a:r>
              <a:rPr lang="en-US" b="1" dirty="0" err="1">
                <a:solidFill>
                  <a:srgbClr val="FAC530"/>
                </a:solidFill>
              </a:rPr>
              <a:t>WoW</a:t>
            </a:r>
            <a:r>
              <a:rPr lang="en-US" b="1" dirty="0">
                <a:solidFill>
                  <a:srgbClr val="FAC530"/>
                </a:solidFill>
              </a:rPr>
              <a:t> probes regarding designing a character with which they identify will be predicted by BFI measures with larger effect sizes than responses based on players’ main characters. </a:t>
            </a:r>
          </a:p>
          <a:p>
            <a:endParaRPr lang="en-US" b="1" dirty="0">
              <a:solidFill>
                <a:srgbClr val="FAC530"/>
              </a:solidFill>
            </a:endParaRPr>
          </a:p>
          <a:p>
            <a:r>
              <a:rPr lang="en-US" b="1" dirty="0">
                <a:solidFill>
                  <a:srgbClr val="FAC530"/>
                </a:solidFill>
              </a:rPr>
              <a:t>H2: A combination of higher Extraversion scores, lower Agreeableness scores, lower Neuroticism scores, and lower Openness scores will predict players’ biological sex such that those scores will correspond with male </a:t>
            </a:r>
            <a:r>
              <a:rPr lang="en-US" b="1" dirty="0" smtClean="0">
                <a:solidFill>
                  <a:srgbClr val="FAC530"/>
                </a:solidFill>
              </a:rPr>
              <a:t>respondents (.)</a:t>
            </a:r>
            <a:endParaRPr lang="en-US" b="1" dirty="0">
              <a:solidFill>
                <a:srgbClr val="FAC530"/>
              </a:solidFill>
            </a:endParaRPr>
          </a:p>
          <a:p>
            <a:endParaRPr lang="en-US" b="1" dirty="0">
              <a:solidFill>
                <a:srgbClr val="FAC530"/>
              </a:solidFill>
            </a:endParaRPr>
          </a:p>
        </p:txBody>
      </p:sp>
    </p:spTree>
    <p:extLst>
      <p:ext uri="{BB962C8B-B14F-4D97-AF65-F5344CB8AC3E}">
        <p14:creationId xmlns:p14="http://schemas.microsoft.com/office/powerpoint/2010/main" val="29479806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a:solidFill>
                  <a:srgbClr val="FAC530"/>
                </a:solidFill>
                <a:latin typeface="Algerian" panose="04020705040A02060702" pitchFamily="82" charset="0"/>
              </a:rPr>
              <a:t>Hypotheses</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592542"/>
            <a:ext cx="10515600" cy="5032375"/>
          </a:xfrm>
        </p:spPr>
        <p:txBody>
          <a:bodyPr>
            <a:normAutofit/>
          </a:bodyPr>
          <a:lstStyle/>
          <a:p>
            <a:r>
              <a:rPr lang="en-US" b="1" dirty="0">
                <a:solidFill>
                  <a:srgbClr val="FAC530"/>
                </a:solidFill>
              </a:rPr>
              <a:t>H3: A combination of higher Extraversion and lower Neuroticism scores will positively predict player preferences towards </a:t>
            </a:r>
            <a:r>
              <a:rPr lang="en-US" b="1" dirty="0" err="1">
                <a:solidFill>
                  <a:srgbClr val="FAC530"/>
                </a:solidFill>
              </a:rPr>
              <a:t>PvP</a:t>
            </a:r>
            <a:r>
              <a:rPr lang="en-US" b="1" dirty="0">
                <a:solidFill>
                  <a:srgbClr val="FAC530"/>
                </a:solidFill>
              </a:rPr>
              <a:t> play-styles as opposed to RP or </a:t>
            </a:r>
            <a:r>
              <a:rPr lang="en-US" b="1" dirty="0" err="1">
                <a:solidFill>
                  <a:srgbClr val="FAC530"/>
                </a:solidFill>
              </a:rPr>
              <a:t>PvE</a:t>
            </a:r>
            <a:r>
              <a:rPr lang="en-US" b="1" dirty="0">
                <a:solidFill>
                  <a:srgbClr val="FAC530"/>
                </a:solidFill>
              </a:rPr>
              <a:t>.</a:t>
            </a:r>
          </a:p>
          <a:p>
            <a:endParaRPr lang="en-US" b="1" dirty="0">
              <a:solidFill>
                <a:srgbClr val="FAC530"/>
              </a:solidFill>
            </a:endParaRPr>
          </a:p>
          <a:p>
            <a:r>
              <a:rPr lang="en-US" b="1" dirty="0">
                <a:solidFill>
                  <a:srgbClr val="FAC530"/>
                </a:solidFill>
              </a:rPr>
              <a:t>H4a: Participants’ personality traits will predict their free-responses to queries regarding race and class.</a:t>
            </a:r>
          </a:p>
          <a:p>
            <a:endParaRPr lang="en-US" b="1" dirty="0">
              <a:solidFill>
                <a:srgbClr val="FAC530"/>
              </a:solidFill>
            </a:endParaRPr>
          </a:p>
          <a:p>
            <a:r>
              <a:rPr lang="en-US" b="1" dirty="0">
                <a:solidFill>
                  <a:srgbClr val="FAC530"/>
                </a:solidFill>
              </a:rPr>
              <a:t>H5: Participants’ personality traits will predict their responses to </a:t>
            </a:r>
            <a:r>
              <a:rPr lang="en-US" b="1" dirty="0" smtClean="0">
                <a:solidFill>
                  <a:srgbClr val="FAC530"/>
                </a:solidFill>
              </a:rPr>
              <a:t>reduced-choice </a:t>
            </a:r>
            <a:r>
              <a:rPr lang="en-US" b="1" dirty="0">
                <a:solidFill>
                  <a:srgbClr val="FAC530"/>
                </a:solidFill>
              </a:rPr>
              <a:t>forced queries regarding race and class</a:t>
            </a:r>
            <a:r>
              <a:rPr lang="en-US" b="1" dirty="0" smtClean="0">
                <a:solidFill>
                  <a:srgbClr val="FAC530"/>
                </a:solidFill>
              </a:rPr>
              <a:t>. </a:t>
            </a:r>
            <a:endParaRPr lang="en-US" b="1" dirty="0">
              <a:solidFill>
                <a:srgbClr val="FAC530"/>
              </a:solidFill>
            </a:endParaRPr>
          </a:p>
          <a:p>
            <a:endParaRPr lang="en-US" b="1" dirty="0">
              <a:solidFill>
                <a:srgbClr val="FAC530"/>
              </a:solidFill>
            </a:endParaRPr>
          </a:p>
        </p:txBody>
      </p:sp>
    </p:spTree>
    <p:extLst>
      <p:ext uri="{BB962C8B-B14F-4D97-AF65-F5344CB8AC3E}">
        <p14:creationId xmlns:p14="http://schemas.microsoft.com/office/powerpoint/2010/main" val="16227488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a:solidFill>
                  <a:srgbClr val="FAC530"/>
                </a:solidFill>
                <a:latin typeface="Algerian" panose="04020705040A02060702" pitchFamily="82" charset="0"/>
              </a:rPr>
              <a:t>Hypotheses</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825624"/>
            <a:ext cx="10515600" cy="4888443"/>
          </a:xfrm>
        </p:spPr>
        <p:txBody>
          <a:bodyPr>
            <a:normAutofit/>
          </a:bodyPr>
          <a:lstStyle/>
          <a:p>
            <a:r>
              <a:rPr lang="en-US" b="1" dirty="0">
                <a:solidFill>
                  <a:srgbClr val="FAC530"/>
                </a:solidFill>
              </a:rPr>
              <a:t>H6: A combination of increased Conscientiousness scores, increased agreeableness scores, and decreased Extraversion scores will predict players’ alignment such that those exhibiting those traits will be more likely to align with Alliance forces than the Horde.</a:t>
            </a:r>
          </a:p>
          <a:p>
            <a:endParaRPr lang="en-US" b="1" dirty="0" smtClean="0">
              <a:solidFill>
                <a:srgbClr val="FAC530"/>
              </a:solidFill>
            </a:endParaRPr>
          </a:p>
          <a:p>
            <a:r>
              <a:rPr lang="en-US" b="1" dirty="0" smtClean="0">
                <a:solidFill>
                  <a:srgbClr val="FAC530"/>
                </a:solidFill>
              </a:rPr>
              <a:t>H7a</a:t>
            </a:r>
            <a:r>
              <a:rPr lang="en-US" b="1" dirty="0">
                <a:solidFill>
                  <a:srgbClr val="FAC530"/>
                </a:solidFill>
              </a:rPr>
              <a:t>: Participants’ responses to the motivation to play online games scale with predict their choices of play style</a:t>
            </a:r>
          </a:p>
          <a:p>
            <a:r>
              <a:rPr lang="en-US" b="1" dirty="0">
                <a:solidFill>
                  <a:srgbClr val="FAC530"/>
                </a:solidFill>
              </a:rPr>
              <a:t>H7b: Participants’ responses to the motivation to play online games scale with predict their choices of character </a:t>
            </a:r>
            <a:r>
              <a:rPr lang="en-US" b="1" dirty="0" smtClean="0">
                <a:solidFill>
                  <a:srgbClr val="FAC530"/>
                </a:solidFill>
              </a:rPr>
              <a:t>role</a:t>
            </a:r>
            <a:endParaRPr lang="en-US" b="1" dirty="0">
              <a:solidFill>
                <a:srgbClr val="FAC530"/>
              </a:solidFill>
            </a:endParaRPr>
          </a:p>
        </p:txBody>
      </p:sp>
    </p:spTree>
    <p:extLst>
      <p:ext uri="{BB962C8B-B14F-4D97-AF65-F5344CB8AC3E}">
        <p14:creationId xmlns:p14="http://schemas.microsoft.com/office/powerpoint/2010/main" val="18653102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smtClean="0">
                <a:solidFill>
                  <a:srgbClr val="FAC530"/>
                </a:solidFill>
                <a:latin typeface="Algerian" panose="04020705040A02060702" pitchFamily="82" charset="0"/>
              </a:rPr>
              <a:t>Data Analysis</a:t>
            </a:r>
            <a:endParaRPr lang="en-US" b="1" dirty="0">
              <a:solidFill>
                <a:srgbClr val="FAC530"/>
              </a:solidFill>
              <a:latin typeface="Algerian" panose="04020705040A02060702" pitchFamily="82" charset="0"/>
            </a:endParaRP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825624"/>
            <a:ext cx="10515600" cy="4745505"/>
          </a:xfrm>
        </p:spPr>
        <p:txBody>
          <a:bodyPr>
            <a:normAutofit/>
          </a:bodyPr>
          <a:lstStyle/>
          <a:p>
            <a:endParaRPr lang="en-US" b="1" dirty="0">
              <a:solidFill>
                <a:srgbClr val="FAC530"/>
              </a:solidFill>
            </a:endParaRPr>
          </a:p>
        </p:txBody>
      </p:sp>
    </p:spTree>
    <p:extLst>
      <p:ext uri="{BB962C8B-B14F-4D97-AF65-F5344CB8AC3E}">
        <p14:creationId xmlns:p14="http://schemas.microsoft.com/office/powerpoint/2010/main" val="23422272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838200" y="365125"/>
            <a:ext cx="10515600" cy="1325563"/>
          </a:xfrm>
        </p:spPr>
        <p:txBody>
          <a:bodyPr/>
          <a:lstStyle/>
          <a:p>
            <a:r>
              <a:rPr lang="en-US" b="1" dirty="0">
                <a:solidFill>
                  <a:srgbClr val="FAC530"/>
                </a:solidFill>
                <a:latin typeface="Algerian" panose="04020705040A02060702" pitchFamily="82" charset="0"/>
              </a:rPr>
              <a:t>References</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825625"/>
            <a:ext cx="10515600" cy="4351338"/>
          </a:xfrm>
        </p:spPr>
        <p:txBody>
          <a:bodyPr>
            <a:normAutofit fontScale="62500" lnSpcReduction="20000"/>
          </a:bodyPr>
          <a:lstStyle/>
          <a:p>
            <a:r>
              <a:rPr lang="en-US" b="1" dirty="0" smtClean="0">
                <a:solidFill>
                  <a:srgbClr val="FAC530"/>
                </a:solidFill>
              </a:rPr>
              <a:t>(1) </a:t>
            </a:r>
            <a:r>
              <a:rPr lang="en-US" b="1" dirty="0" err="1" smtClean="0">
                <a:solidFill>
                  <a:srgbClr val="FAC530"/>
                </a:solidFill>
              </a:rPr>
              <a:t>Billieux</a:t>
            </a:r>
            <a:r>
              <a:rPr lang="en-US" b="1" dirty="0">
                <a:solidFill>
                  <a:srgbClr val="FAC530"/>
                </a:solidFill>
              </a:rPr>
              <a:t>, J., Van der Linden, M., </a:t>
            </a:r>
            <a:r>
              <a:rPr lang="en-US" b="1" dirty="0" err="1">
                <a:solidFill>
                  <a:srgbClr val="FAC530"/>
                </a:solidFill>
              </a:rPr>
              <a:t>Achab</a:t>
            </a:r>
            <a:r>
              <a:rPr lang="en-US" b="1" dirty="0">
                <a:solidFill>
                  <a:srgbClr val="FAC530"/>
                </a:solidFill>
              </a:rPr>
              <a:t>, S., </a:t>
            </a:r>
            <a:r>
              <a:rPr lang="en-US" b="1" dirty="0" err="1">
                <a:solidFill>
                  <a:srgbClr val="FAC530"/>
                </a:solidFill>
              </a:rPr>
              <a:t>Khazaal</a:t>
            </a:r>
            <a:r>
              <a:rPr lang="en-US" b="1" dirty="0">
                <a:solidFill>
                  <a:srgbClr val="FAC530"/>
                </a:solidFill>
              </a:rPr>
              <a:t>, Y., Paraskevopoulos, L., </a:t>
            </a:r>
            <a:r>
              <a:rPr lang="en-US" b="1" dirty="0" err="1">
                <a:solidFill>
                  <a:srgbClr val="FAC530"/>
                </a:solidFill>
              </a:rPr>
              <a:t>Zullino</a:t>
            </a:r>
            <a:r>
              <a:rPr lang="en-US" b="1" dirty="0">
                <a:solidFill>
                  <a:srgbClr val="FAC530"/>
                </a:solidFill>
              </a:rPr>
              <a:t>, D., &amp; </a:t>
            </a:r>
            <a:r>
              <a:rPr lang="en-US" b="1" dirty="0" err="1">
                <a:solidFill>
                  <a:srgbClr val="FAC530"/>
                </a:solidFill>
              </a:rPr>
              <a:t>Thorens</a:t>
            </a:r>
            <a:r>
              <a:rPr lang="en-US" b="1" dirty="0">
                <a:solidFill>
                  <a:srgbClr val="FAC530"/>
                </a:solidFill>
              </a:rPr>
              <a:t>, G. (2013). Why do you play World of Warcraft? An in-depth exploration of self-reported motivations to play online and in-game </a:t>
            </a:r>
            <a:r>
              <a:rPr lang="en-US" b="1" dirty="0" err="1">
                <a:solidFill>
                  <a:srgbClr val="FAC530"/>
                </a:solidFill>
              </a:rPr>
              <a:t>behaviours</a:t>
            </a:r>
            <a:r>
              <a:rPr lang="en-US" b="1" dirty="0">
                <a:solidFill>
                  <a:srgbClr val="FAC530"/>
                </a:solidFill>
              </a:rPr>
              <a:t> in the virtual world of </a:t>
            </a:r>
            <a:r>
              <a:rPr lang="en-US" b="1" dirty="0" err="1">
                <a:solidFill>
                  <a:srgbClr val="FAC530"/>
                </a:solidFill>
              </a:rPr>
              <a:t>Azeroth</a:t>
            </a:r>
            <a:r>
              <a:rPr lang="en-US" b="1" dirty="0">
                <a:solidFill>
                  <a:srgbClr val="FAC530"/>
                </a:solidFill>
              </a:rPr>
              <a:t>. Computers in Human Behavior, 29(1), 103-109</a:t>
            </a:r>
            <a:r>
              <a:rPr lang="en-US" b="1" dirty="0" smtClean="0">
                <a:solidFill>
                  <a:srgbClr val="FAC530"/>
                </a:solidFill>
              </a:rPr>
              <a:t>.</a:t>
            </a:r>
          </a:p>
          <a:p>
            <a:r>
              <a:rPr lang="en-US" b="1" dirty="0" smtClean="0">
                <a:solidFill>
                  <a:srgbClr val="FAC530"/>
                </a:solidFill>
              </a:rPr>
              <a:t>(2) Bean</a:t>
            </a:r>
            <a:r>
              <a:rPr lang="en-US" b="1" dirty="0">
                <a:solidFill>
                  <a:srgbClr val="FAC530"/>
                </a:solidFill>
              </a:rPr>
              <a:t>, A. M. (2015). Video gamers' personas: A five factor study exploring personality elements of the video gamer. Pacifica Graduate Institute</a:t>
            </a:r>
            <a:r>
              <a:rPr lang="en-US" b="1" dirty="0" smtClean="0">
                <a:solidFill>
                  <a:srgbClr val="FAC530"/>
                </a:solidFill>
              </a:rPr>
              <a:t>.</a:t>
            </a:r>
          </a:p>
          <a:p>
            <a:r>
              <a:rPr lang="en-US" b="1" dirty="0" smtClean="0">
                <a:solidFill>
                  <a:srgbClr val="FAC530"/>
                </a:solidFill>
              </a:rPr>
              <a:t>(3) Bean</a:t>
            </a:r>
            <a:r>
              <a:rPr lang="en-US" b="1" dirty="0">
                <a:solidFill>
                  <a:srgbClr val="FAC530"/>
                </a:solidFill>
              </a:rPr>
              <a:t>, A. M., Ferro, L. S., </a:t>
            </a:r>
            <a:r>
              <a:rPr lang="en-US" b="1" dirty="0" err="1">
                <a:solidFill>
                  <a:srgbClr val="FAC530"/>
                </a:solidFill>
              </a:rPr>
              <a:t>Vissoci</a:t>
            </a:r>
            <a:r>
              <a:rPr lang="en-US" b="1" dirty="0">
                <a:solidFill>
                  <a:srgbClr val="FAC530"/>
                </a:solidFill>
              </a:rPr>
              <a:t>, J. R. N., </a:t>
            </a:r>
            <a:r>
              <a:rPr lang="en-US" b="1" dirty="0" err="1">
                <a:solidFill>
                  <a:srgbClr val="FAC530"/>
                </a:solidFill>
              </a:rPr>
              <a:t>Rivero</a:t>
            </a:r>
            <a:r>
              <a:rPr lang="en-US" b="1" dirty="0">
                <a:solidFill>
                  <a:srgbClr val="FAC530"/>
                </a:solidFill>
              </a:rPr>
              <a:t>, T., &amp; </a:t>
            </a:r>
            <a:r>
              <a:rPr lang="en-US" b="1" dirty="0" err="1">
                <a:solidFill>
                  <a:srgbClr val="FAC530"/>
                </a:solidFill>
              </a:rPr>
              <a:t>Groth-Marnat</a:t>
            </a:r>
            <a:r>
              <a:rPr lang="en-US" b="1" dirty="0">
                <a:solidFill>
                  <a:srgbClr val="FAC530"/>
                </a:solidFill>
              </a:rPr>
              <a:t>, G. (2016). The emerging adolescent World of Warcraft video gamer: A five factor exploratory profile model. Entertainment Computing, 17, 45-54</a:t>
            </a:r>
            <a:r>
              <a:rPr lang="en-US" b="1" dirty="0" smtClean="0">
                <a:solidFill>
                  <a:srgbClr val="FAC530"/>
                </a:solidFill>
              </a:rPr>
              <a:t>.</a:t>
            </a:r>
          </a:p>
          <a:p>
            <a:r>
              <a:rPr lang="en-US" b="1" dirty="0">
                <a:solidFill>
                  <a:srgbClr val="FAC530"/>
                </a:solidFill>
              </a:rPr>
              <a:t>(4) Crawford, J., Brandt, M. (2019). Who is prejudiced, and toward whom? The big five traits and generalized prejudice. Personality and Social Psychology Bulletin, 45(10), 1455-1467</a:t>
            </a:r>
            <a:r>
              <a:rPr lang="en-US" b="1" dirty="0" smtClean="0">
                <a:solidFill>
                  <a:srgbClr val="FAC530"/>
                </a:solidFill>
              </a:rPr>
              <a:t>.</a:t>
            </a:r>
          </a:p>
          <a:p>
            <a:r>
              <a:rPr lang="en-US" b="1" dirty="0">
                <a:solidFill>
                  <a:srgbClr val="FAC530"/>
                </a:solidFill>
              </a:rPr>
              <a:t>(5) John, O. P., &amp; Srivastava, S. (1999). The Big-Five trait taxonomy: History, measurement, and theoretical perspectives. In L. A. </a:t>
            </a:r>
            <a:r>
              <a:rPr lang="en-US" b="1" dirty="0" err="1">
                <a:solidFill>
                  <a:srgbClr val="FAC530"/>
                </a:solidFill>
              </a:rPr>
              <a:t>Pervin</a:t>
            </a:r>
            <a:r>
              <a:rPr lang="en-US" b="1" dirty="0">
                <a:solidFill>
                  <a:srgbClr val="FAC530"/>
                </a:solidFill>
              </a:rPr>
              <a:t> &amp; O. P. John (Eds.), Handbook of personality: Theory and research (Vol. 2, pp. 102–138). New York: Guilford Press. </a:t>
            </a:r>
            <a:endParaRPr lang="en-US" b="1" dirty="0" smtClean="0">
              <a:solidFill>
                <a:srgbClr val="FAC530"/>
              </a:solidFill>
            </a:endParaRPr>
          </a:p>
          <a:p>
            <a:r>
              <a:rPr lang="en-US" b="1" dirty="0" smtClean="0">
                <a:solidFill>
                  <a:srgbClr val="FAC530"/>
                </a:solidFill>
              </a:rPr>
              <a:t>(6) </a:t>
            </a:r>
            <a:r>
              <a:rPr lang="en-US" b="1" dirty="0" err="1" smtClean="0">
                <a:solidFill>
                  <a:srgbClr val="FAC530"/>
                </a:solidFill>
              </a:rPr>
              <a:t>Kaspi</a:t>
            </a:r>
            <a:r>
              <a:rPr lang="en-US" b="1" dirty="0" smtClean="0">
                <a:solidFill>
                  <a:srgbClr val="FAC530"/>
                </a:solidFill>
              </a:rPr>
              <a:t>-Baruch</a:t>
            </a:r>
            <a:r>
              <a:rPr lang="en-US" b="1" dirty="0">
                <a:solidFill>
                  <a:srgbClr val="FAC530"/>
                </a:solidFill>
              </a:rPr>
              <a:t>, O. (2017). Big Five Personality and Creativity: The Moderating Effect of Motivational Goal Orientation. The Journal of Creative Behavior, 53(3), https://doi-org.ezproxy.net.ucf.edu/10.1002/jocb.183</a:t>
            </a:r>
            <a:endParaRPr lang="en-US" b="1" dirty="0" smtClean="0">
              <a:solidFill>
                <a:srgbClr val="FAC530"/>
              </a:solidFill>
            </a:endParaRPr>
          </a:p>
          <a:p>
            <a:r>
              <a:rPr lang="en-US" b="1" dirty="0" smtClean="0">
                <a:solidFill>
                  <a:srgbClr val="FAC530"/>
                </a:solidFill>
              </a:rPr>
              <a:t>(7) Bean</a:t>
            </a:r>
            <a:r>
              <a:rPr lang="en-US" b="1" dirty="0">
                <a:solidFill>
                  <a:srgbClr val="FAC530"/>
                </a:solidFill>
              </a:rPr>
              <a:t>, A., &amp; </a:t>
            </a:r>
            <a:r>
              <a:rPr lang="en-US" b="1" dirty="0" err="1">
                <a:solidFill>
                  <a:srgbClr val="FAC530"/>
                </a:solidFill>
              </a:rPr>
              <a:t>Groth-Marnat</a:t>
            </a:r>
            <a:r>
              <a:rPr lang="en-US" b="1" dirty="0">
                <a:solidFill>
                  <a:srgbClr val="FAC530"/>
                </a:solidFill>
              </a:rPr>
              <a:t>, G. (2016). Video gamers and personality: A five-factor model to understand game playing style. Psychology of Popular Media Culture, 5(1), 27</a:t>
            </a:r>
            <a:r>
              <a:rPr lang="en-US" b="1" dirty="0" smtClean="0">
                <a:solidFill>
                  <a:srgbClr val="FAC530"/>
                </a:solidFill>
              </a:rPr>
              <a:t>.</a:t>
            </a:r>
          </a:p>
          <a:p>
            <a:endParaRPr lang="en-US" b="1" dirty="0">
              <a:solidFill>
                <a:srgbClr val="FAC530"/>
              </a:solidFill>
            </a:endParaRPr>
          </a:p>
          <a:p>
            <a:endParaRPr lang="en-US" b="1" dirty="0">
              <a:solidFill>
                <a:srgbClr val="FAC530"/>
              </a:solidFill>
            </a:endParaRPr>
          </a:p>
        </p:txBody>
      </p:sp>
      <p:sp>
        <p:nvSpPr>
          <p:cNvPr id="4" name="Content Placeholder 2">
            <a:extLst>
              <a:ext uri="{FF2B5EF4-FFF2-40B4-BE49-F238E27FC236}">
                <a16:creationId xmlns="" xmlns:a16="http://schemas.microsoft.com/office/drawing/2014/main" id="{8864ADB0-F465-4132-A6F2-E2EDA945930E}"/>
              </a:ext>
            </a:extLst>
          </p:cNvPr>
          <p:cNvSpPr txBox="1">
            <a:spLocks/>
          </p:cNvSpPr>
          <p:nvPr/>
        </p:nvSpPr>
        <p:spPr>
          <a:xfrm>
            <a:off x="838200" y="1825624"/>
            <a:ext cx="10515600" cy="48884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b="1" dirty="0">
              <a:solidFill>
                <a:srgbClr val="FAC530"/>
              </a:solidFill>
            </a:endParaRPr>
          </a:p>
        </p:txBody>
      </p:sp>
    </p:spTree>
    <p:extLst>
      <p:ext uri="{BB962C8B-B14F-4D97-AF65-F5344CB8AC3E}">
        <p14:creationId xmlns:p14="http://schemas.microsoft.com/office/powerpoint/2010/main" val="326554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a:solidFill>
                  <a:srgbClr val="FAC530"/>
                </a:solidFill>
                <a:latin typeface="Algerian" panose="04020705040A02060702" pitchFamily="82" charset="0"/>
              </a:rPr>
              <a:t>Overview</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p:txBody>
          <a:bodyPr/>
          <a:lstStyle/>
          <a:p>
            <a:r>
              <a:rPr lang="en-US" b="1" dirty="0">
                <a:solidFill>
                  <a:srgbClr val="FAC530"/>
                </a:solidFill>
              </a:rPr>
              <a:t>Background: Why should we care about video game play?</a:t>
            </a:r>
          </a:p>
          <a:p>
            <a:pPr marL="0" indent="0">
              <a:buNone/>
            </a:pPr>
            <a:endParaRPr lang="en-US" b="1" dirty="0">
              <a:solidFill>
                <a:srgbClr val="FAC530"/>
              </a:solidFill>
            </a:endParaRPr>
          </a:p>
          <a:p>
            <a:r>
              <a:rPr lang="en-US" b="1" dirty="0">
                <a:solidFill>
                  <a:srgbClr val="FAC530"/>
                </a:solidFill>
              </a:rPr>
              <a:t>Context: Does World of Warcraft provide a meaningful test case?</a:t>
            </a:r>
          </a:p>
          <a:p>
            <a:endParaRPr lang="en-US" b="1" dirty="0">
              <a:solidFill>
                <a:srgbClr val="FAC530"/>
              </a:solidFill>
            </a:endParaRPr>
          </a:p>
          <a:p>
            <a:r>
              <a:rPr lang="en-US" b="1" dirty="0">
                <a:solidFill>
                  <a:srgbClr val="FAC530"/>
                </a:solidFill>
              </a:rPr>
              <a:t>Present Research: How can we quantify the impact of video game play?</a:t>
            </a:r>
          </a:p>
          <a:p>
            <a:endParaRPr lang="en-US" b="1" dirty="0">
              <a:solidFill>
                <a:srgbClr val="FAC530"/>
              </a:solidFill>
            </a:endParaRPr>
          </a:p>
          <a:p>
            <a:r>
              <a:rPr lang="en-US" b="1" dirty="0">
                <a:solidFill>
                  <a:srgbClr val="FAC530"/>
                </a:solidFill>
              </a:rPr>
              <a:t>End-game: What does this research contribute?</a:t>
            </a:r>
          </a:p>
        </p:txBody>
      </p:sp>
    </p:spTree>
    <p:extLst>
      <p:ext uri="{BB962C8B-B14F-4D97-AF65-F5344CB8AC3E}">
        <p14:creationId xmlns:p14="http://schemas.microsoft.com/office/powerpoint/2010/main" val="9805855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a:xfrm>
            <a:off x="4580467" y="2766218"/>
            <a:ext cx="3031066" cy="1325563"/>
          </a:xfrm>
        </p:spPr>
        <p:txBody>
          <a:bodyPr/>
          <a:lstStyle/>
          <a:p>
            <a:r>
              <a:rPr lang="en-US" b="1" dirty="0">
                <a:solidFill>
                  <a:srgbClr val="FAC530"/>
                </a:solidFill>
                <a:latin typeface="Algerian" panose="04020705040A02060702" pitchFamily="82" charset="0"/>
              </a:rPr>
              <a:t>Questions</a:t>
            </a:r>
          </a:p>
        </p:txBody>
      </p:sp>
    </p:spTree>
    <p:extLst>
      <p:ext uri="{BB962C8B-B14F-4D97-AF65-F5344CB8AC3E}">
        <p14:creationId xmlns:p14="http://schemas.microsoft.com/office/powerpoint/2010/main" val="2849728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smtClean="0">
                <a:solidFill>
                  <a:srgbClr val="FAC530"/>
                </a:solidFill>
                <a:latin typeface="Algerian" panose="04020705040A02060702" pitchFamily="82" charset="0"/>
              </a:rPr>
              <a:t>Background: Video Games</a:t>
            </a:r>
            <a:endParaRPr lang="en-US" b="1" dirty="0">
              <a:solidFill>
                <a:srgbClr val="FAC530"/>
              </a:solidFill>
              <a:latin typeface="Algerian" panose="04020705040A02060702" pitchFamily="82" charset="0"/>
            </a:endParaRP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p:txBody>
          <a:bodyPr/>
          <a:lstStyle/>
          <a:p>
            <a:r>
              <a:rPr lang="en-US" b="1" dirty="0">
                <a:solidFill>
                  <a:srgbClr val="FAC530"/>
                </a:solidFill>
              </a:rPr>
              <a:t>Video games have superseded television as the main form of media consumed in first world </a:t>
            </a:r>
            <a:r>
              <a:rPr lang="en-US" b="1" dirty="0" smtClean="0">
                <a:solidFill>
                  <a:srgbClr val="FAC530"/>
                </a:solidFill>
              </a:rPr>
              <a:t>countries [1</a:t>
            </a:r>
            <a:r>
              <a:rPr lang="en-US" b="1" dirty="0">
                <a:solidFill>
                  <a:srgbClr val="FAC530"/>
                </a:solidFill>
              </a:rPr>
              <a:t>]</a:t>
            </a:r>
          </a:p>
          <a:p>
            <a:endParaRPr lang="en-US" b="1" dirty="0">
              <a:solidFill>
                <a:srgbClr val="FAC530"/>
              </a:solidFill>
            </a:endParaRPr>
          </a:p>
          <a:p>
            <a:r>
              <a:rPr lang="en-US" b="1" dirty="0">
                <a:solidFill>
                  <a:srgbClr val="FAC530"/>
                </a:solidFill>
              </a:rPr>
              <a:t>Increasingly, young people turn to video games to fulfill their desire for </a:t>
            </a:r>
            <a:r>
              <a:rPr lang="en-US" b="1" dirty="0" smtClean="0">
                <a:solidFill>
                  <a:srgbClr val="FAC530"/>
                </a:solidFill>
              </a:rPr>
              <a:t>hedonic </a:t>
            </a:r>
            <a:r>
              <a:rPr lang="en-US" b="1" dirty="0" smtClean="0">
                <a:solidFill>
                  <a:srgbClr val="FAC530"/>
                </a:solidFill>
              </a:rPr>
              <a:t>activity </a:t>
            </a:r>
            <a:endParaRPr lang="en-US" b="1" dirty="0">
              <a:solidFill>
                <a:srgbClr val="FAC530"/>
              </a:solidFill>
            </a:endParaRPr>
          </a:p>
          <a:p>
            <a:endParaRPr lang="en-US" b="1" dirty="0">
              <a:solidFill>
                <a:srgbClr val="FAC530"/>
              </a:solidFill>
            </a:endParaRPr>
          </a:p>
          <a:p>
            <a:r>
              <a:rPr lang="en-US" b="1" dirty="0">
                <a:solidFill>
                  <a:srgbClr val="FAC530"/>
                </a:solidFill>
              </a:rPr>
              <a:t>A multiplicity of questions surround the relationship between individuals and their interaction with video games</a:t>
            </a:r>
          </a:p>
          <a:p>
            <a:endParaRPr lang="en-US" b="1" dirty="0">
              <a:solidFill>
                <a:srgbClr val="FAC530"/>
              </a:solidFill>
            </a:endParaRPr>
          </a:p>
        </p:txBody>
      </p:sp>
    </p:spTree>
    <p:extLst>
      <p:ext uri="{BB962C8B-B14F-4D97-AF65-F5344CB8AC3E}">
        <p14:creationId xmlns:p14="http://schemas.microsoft.com/office/powerpoint/2010/main" val="2160329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smtClean="0">
                <a:solidFill>
                  <a:srgbClr val="FAC530"/>
                </a:solidFill>
                <a:latin typeface="Algerian" panose="04020705040A02060702" pitchFamily="82" charset="0"/>
              </a:rPr>
              <a:t>Background: Video Games</a:t>
            </a:r>
            <a:endParaRPr lang="en-US" b="1" dirty="0">
              <a:solidFill>
                <a:srgbClr val="FAC530"/>
              </a:solidFill>
              <a:latin typeface="Algerian" panose="04020705040A02060702" pitchFamily="82" charset="0"/>
            </a:endParaRP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p:txBody>
          <a:bodyPr/>
          <a:lstStyle/>
          <a:p>
            <a:r>
              <a:rPr lang="en-US" b="1" dirty="0">
                <a:solidFill>
                  <a:srgbClr val="FAC530"/>
                </a:solidFill>
              </a:rPr>
              <a:t>The issue that has dominated the forefront of the debate surrounding the effect of video games is that of </a:t>
            </a:r>
            <a:r>
              <a:rPr lang="en-US" b="1" dirty="0" smtClean="0">
                <a:solidFill>
                  <a:srgbClr val="FAC530"/>
                </a:solidFill>
              </a:rPr>
              <a:t>violence [2, 3, 4]</a:t>
            </a:r>
            <a:endParaRPr lang="en-US" b="1" dirty="0">
              <a:solidFill>
                <a:srgbClr val="FAC530"/>
              </a:solidFill>
            </a:endParaRPr>
          </a:p>
          <a:p>
            <a:endParaRPr lang="en-US" b="1" dirty="0">
              <a:solidFill>
                <a:srgbClr val="FAC530"/>
              </a:solidFill>
            </a:endParaRPr>
          </a:p>
          <a:p>
            <a:r>
              <a:rPr lang="en-US" b="1" dirty="0">
                <a:solidFill>
                  <a:srgbClr val="FAC530"/>
                </a:solidFill>
              </a:rPr>
              <a:t>Few empirical studies have rendered any meaningful data regarding the issue of the impact of video games on individuals’ behaviors [</a:t>
            </a:r>
            <a:r>
              <a:rPr lang="en-US" b="1" dirty="0" smtClean="0">
                <a:solidFill>
                  <a:srgbClr val="FAC530"/>
                </a:solidFill>
              </a:rPr>
              <a:t>5, 6]</a:t>
            </a:r>
            <a:endParaRPr lang="en-US" b="1" dirty="0">
              <a:solidFill>
                <a:srgbClr val="FAC530"/>
              </a:solidFill>
            </a:endParaRPr>
          </a:p>
          <a:p>
            <a:endParaRPr lang="en-US" b="1" dirty="0">
              <a:solidFill>
                <a:srgbClr val="FAC530"/>
              </a:solidFill>
            </a:endParaRPr>
          </a:p>
          <a:p>
            <a:r>
              <a:rPr lang="en-US" b="1" dirty="0">
                <a:solidFill>
                  <a:srgbClr val="FAC530"/>
                </a:solidFill>
              </a:rPr>
              <a:t>The prevailing argument seems to be an extension of the one raised against film media: exposure to violence begets violence</a:t>
            </a:r>
          </a:p>
          <a:p>
            <a:endParaRPr lang="en-US" b="1" dirty="0">
              <a:solidFill>
                <a:srgbClr val="FAC530"/>
              </a:solidFill>
            </a:endParaRPr>
          </a:p>
        </p:txBody>
      </p:sp>
    </p:spTree>
    <p:extLst>
      <p:ext uri="{BB962C8B-B14F-4D97-AF65-F5344CB8AC3E}">
        <p14:creationId xmlns:p14="http://schemas.microsoft.com/office/powerpoint/2010/main" val="963078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smtClean="0">
                <a:solidFill>
                  <a:srgbClr val="FAC530"/>
                </a:solidFill>
                <a:latin typeface="Algerian" panose="04020705040A02060702" pitchFamily="82" charset="0"/>
              </a:rPr>
              <a:t>Background: Standing Questions</a:t>
            </a:r>
            <a:endParaRPr lang="en-US" b="1" dirty="0">
              <a:solidFill>
                <a:srgbClr val="FAC530"/>
              </a:solidFill>
              <a:latin typeface="Algerian" panose="04020705040A02060702" pitchFamily="82" charset="0"/>
            </a:endParaRP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532467"/>
            <a:ext cx="10515600" cy="4644496"/>
          </a:xfrm>
        </p:spPr>
        <p:txBody>
          <a:bodyPr>
            <a:normAutofit lnSpcReduction="10000"/>
          </a:bodyPr>
          <a:lstStyle/>
          <a:p>
            <a:r>
              <a:rPr lang="en-US" b="1" dirty="0">
                <a:solidFill>
                  <a:srgbClr val="FAC530"/>
                </a:solidFill>
              </a:rPr>
              <a:t>What facets define the relationship between a player and a game?</a:t>
            </a:r>
          </a:p>
          <a:p>
            <a:endParaRPr lang="en-US" b="1" dirty="0">
              <a:solidFill>
                <a:srgbClr val="FAC530"/>
              </a:solidFill>
            </a:endParaRPr>
          </a:p>
          <a:p>
            <a:r>
              <a:rPr lang="en-US" b="1" dirty="0">
                <a:solidFill>
                  <a:srgbClr val="FAC530"/>
                </a:solidFill>
              </a:rPr>
              <a:t>Can we predict the behaviors of players </a:t>
            </a:r>
            <a:r>
              <a:rPr lang="en-US" b="1" u="sng" dirty="0">
                <a:solidFill>
                  <a:srgbClr val="FAC530"/>
                </a:solidFill>
              </a:rPr>
              <a:t>in game</a:t>
            </a:r>
            <a:r>
              <a:rPr lang="en-US" b="1" dirty="0">
                <a:solidFill>
                  <a:srgbClr val="FAC530"/>
                </a:solidFill>
              </a:rPr>
              <a:t>?</a:t>
            </a:r>
          </a:p>
          <a:p>
            <a:endParaRPr lang="en-US" b="1" dirty="0">
              <a:solidFill>
                <a:srgbClr val="FAC530"/>
              </a:solidFill>
            </a:endParaRPr>
          </a:p>
          <a:p>
            <a:r>
              <a:rPr lang="en-US" b="1" dirty="0">
                <a:solidFill>
                  <a:srgbClr val="FAC530"/>
                </a:solidFill>
              </a:rPr>
              <a:t>Is it possible to extend that prediction to players’ tendencies </a:t>
            </a:r>
            <a:r>
              <a:rPr lang="en-US" b="1" u="sng" dirty="0">
                <a:solidFill>
                  <a:srgbClr val="FAC530"/>
                </a:solidFill>
              </a:rPr>
              <a:t>post-play</a:t>
            </a:r>
            <a:r>
              <a:rPr lang="en-US" b="1" dirty="0">
                <a:solidFill>
                  <a:srgbClr val="FAC530"/>
                </a:solidFill>
              </a:rPr>
              <a:t>?</a:t>
            </a:r>
          </a:p>
          <a:p>
            <a:endParaRPr lang="en-US" b="1" dirty="0">
              <a:solidFill>
                <a:srgbClr val="FAC530"/>
              </a:solidFill>
            </a:endParaRPr>
          </a:p>
          <a:p>
            <a:r>
              <a:rPr lang="en-US" b="1" dirty="0">
                <a:solidFill>
                  <a:srgbClr val="FAC530"/>
                </a:solidFill>
              </a:rPr>
              <a:t>If it is possible to connect </a:t>
            </a:r>
            <a:r>
              <a:rPr lang="en-US" b="1" u="sng" dirty="0">
                <a:solidFill>
                  <a:srgbClr val="FAC530"/>
                </a:solidFill>
              </a:rPr>
              <a:t>predisposition</a:t>
            </a:r>
            <a:r>
              <a:rPr lang="en-US" b="1" dirty="0">
                <a:solidFill>
                  <a:srgbClr val="FAC530"/>
                </a:solidFill>
              </a:rPr>
              <a:t> to </a:t>
            </a:r>
            <a:r>
              <a:rPr lang="en-US" b="1" u="sng" dirty="0">
                <a:solidFill>
                  <a:srgbClr val="FAC530"/>
                </a:solidFill>
              </a:rPr>
              <a:t>virtual enaction</a:t>
            </a:r>
            <a:r>
              <a:rPr lang="en-US" b="1" dirty="0">
                <a:solidFill>
                  <a:srgbClr val="FAC530"/>
                </a:solidFill>
              </a:rPr>
              <a:t>, and </a:t>
            </a:r>
            <a:r>
              <a:rPr lang="en-US" b="1" u="sng" dirty="0">
                <a:solidFill>
                  <a:srgbClr val="FAC530"/>
                </a:solidFill>
              </a:rPr>
              <a:t>virtual enaction </a:t>
            </a:r>
            <a:r>
              <a:rPr lang="en-US" b="1" dirty="0">
                <a:solidFill>
                  <a:srgbClr val="FAC530"/>
                </a:solidFill>
              </a:rPr>
              <a:t>to </a:t>
            </a:r>
            <a:r>
              <a:rPr lang="en-US" b="1" u="sng" dirty="0">
                <a:solidFill>
                  <a:srgbClr val="FAC530"/>
                </a:solidFill>
              </a:rPr>
              <a:t>post-action</a:t>
            </a:r>
            <a:r>
              <a:rPr lang="en-US" b="1" dirty="0">
                <a:solidFill>
                  <a:srgbClr val="FAC530"/>
                </a:solidFill>
              </a:rPr>
              <a:t>, can </a:t>
            </a:r>
            <a:r>
              <a:rPr lang="en-US" b="1" u="sng" dirty="0">
                <a:solidFill>
                  <a:srgbClr val="FAC530"/>
                </a:solidFill>
              </a:rPr>
              <a:t>predisposition</a:t>
            </a:r>
            <a:r>
              <a:rPr lang="en-US" b="1" dirty="0">
                <a:solidFill>
                  <a:srgbClr val="FAC530"/>
                </a:solidFill>
              </a:rPr>
              <a:t> alone predict </a:t>
            </a:r>
            <a:r>
              <a:rPr lang="en-US" b="1" u="sng" dirty="0">
                <a:solidFill>
                  <a:srgbClr val="FAC530"/>
                </a:solidFill>
              </a:rPr>
              <a:t>post-action</a:t>
            </a:r>
            <a:r>
              <a:rPr lang="en-US" b="1" dirty="0">
                <a:solidFill>
                  <a:srgbClr val="FAC530"/>
                </a:solidFill>
              </a:rPr>
              <a:t>?</a:t>
            </a:r>
          </a:p>
          <a:p>
            <a:endParaRPr lang="en-US" b="1" dirty="0">
              <a:solidFill>
                <a:srgbClr val="FAC530"/>
              </a:solidFill>
            </a:endParaRPr>
          </a:p>
        </p:txBody>
      </p:sp>
    </p:spTree>
    <p:extLst>
      <p:ext uri="{BB962C8B-B14F-4D97-AF65-F5344CB8AC3E}">
        <p14:creationId xmlns:p14="http://schemas.microsoft.com/office/powerpoint/2010/main" val="1340558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pic>
        <p:nvPicPr>
          <p:cNvPr id="6" name="Picture 5" descr="A close up of a fire&#10;&#10;Description automatically generated">
            <a:extLst>
              <a:ext uri="{FF2B5EF4-FFF2-40B4-BE49-F238E27FC236}">
                <a16:creationId xmlns="" xmlns:a16="http://schemas.microsoft.com/office/drawing/2014/main" id="{93863B2B-DD97-4D64-AF59-A7CC5891E8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1"/>
          </a:xfrm>
          <a:prstGeom prst="rect">
            <a:avLst/>
          </a:prstGeom>
        </p:spPr>
      </p:pic>
    </p:spTree>
    <p:extLst>
      <p:ext uri="{BB962C8B-B14F-4D97-AF65-F5344CB8AC3E}">
        <p14:creationId xmlns:p14="http://schemas.microsoft.com/office/powerpoint/2010/main" val="2619639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a:solidFill>
                  <a:srgbClr val="FAC530"/>
                </a:solidFill>
                <a:latin typeface="Algerian" panose="04020705040A02060702" pitchFamily="82" charset="0"/>
              </a:rPr>
              <a:t>Why World of Warcraft</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p:txBody>
          <a:bodyPr>
            <a:normAutofit/>
          </a:bodyPr>
          <a:lstStyle/>
          <a:p>
            <a:r>
              <a:rPr lang="en-US" b="1" dirty="0">
                <a:solidFill>
                  <a:srgbClr val="FAC530"/>
                </a:solidFill>
              </a:rPr>
              <a:t>The World of Warcraft is without doubt one of, if not the, most played massive-multiplayer online role-playing games that has ever existed</a:t>
            </a:r>
          </a:p>
          <a:p>
            <a:pPr marL="0" indent="0">
              <a:buNone/>
            </a:pPr>
            <a:endParaRPr lang="en-US" b="1" dirty="0">
              <a:solidFill>
                <a:srgbClr val="FAC530"/>
              </a:solidFill>
            </a:endParaRPr>
          </a:p>
          <a:p>
            <a:r>
              <a:rPr lang="en-US" b="1" dirty="0">
                <a:solidFill>
                  <a:srgbClr val="FAC530"/>
                </a:solidFill>
              </a:rPr>
              <a:t>The reach and implications of the playership of WoW can only be understated – the community involved in WoW truly spans age, socioeconomic status, motivation to play, and many other measures by which we typically discretize humanity </a:t>
            </a:r>
          </a:p>
          <a:p>
            <a:endParaRPr lang="en-US" b="1" dirty="0">
              <a:solidFill>
                <a:srgbClr val="FAC530"/>
              </a:solidFill>
            </a:endParaRPr>
          </a:p>
        </p:txBody>
      </p:sp>
    </p:spTree>
    <p:extLst>
      <p:ext uri="{BB962C8B-B14F-4D97-AF65-F5344CB8AC3E}">
        <p14:creationId xmlns:p14="http://schemas.microsoft.com/office/powerpoint/2010/main" val="454971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A191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D641B2-B3CE-4A3A-B05C-04B0D6DA9D7A}"/>
              </a:ext>
            </a:extLst>
          </p:cNvPr>
          <p:cNvSpPr>
            <a:spLocks noGrp="1"/>
          </p:cNvSpPr>
          <p:nvPr>
            <p:ph type="title"/>
          </p:nvPr>
        </p:nvSpPr>
        <p:spPr/>
        <p:txBody>
          <a:bodyPr/>
          <a:lstStyle/>
          <a:p>
            <a:r>
              <a:rPr lang="en-US" b="1" dirty="0">
                <a:solidFill>
                  <a:srgbClr val="FAC530"/>
                </a:solidFill>
                <a:latin typeface="Algerian" panose="04020705040A02060702" pitchFamily="82" charset="0"/>
              </a:rPr>
              <a:t>What is World of Warcraft</a:t>
            </a:r>
          </a:p>
        </p:txBody>
      </p:sp>
      <p:sp>
        <p:nvSpPr>
          <p:cNvPr id="3" name="Content Placeholder 2">
            <a:extLst>
              <a:ext uri="{FF2B5EF4-FFF2-40B4-BE49-F238E27FC236}">
                <a16:creationId xmlns="" xmlns:a16="http://schemas.microsoft.com/office/drawing/2014/main" id="{8864ADB0-F465-4132-A6F2-E2EDA945930E}"/>
              </a:ext>
            </a:extLst>
          </p:cNvPr>
          <p:cNvSpPr>
            <a:spLocks noGrp="1"/>
          </p:cNvSpPr>
          <p:nvPr>
            <p:ph idx="1"/>
          </p:nvPr>
        </p:nvSpPr>
        <p:spPr>
          <a:xfrm>
            <a:off x="838200" y="1825624"/>
            <a:ext cx="10515600" cy="4646893"/>
          </a:xfrm>
        </p:spPr>
        <p:txBody>
          <a:bodyPr>
            <a:normAutofit lnSpcReduction="10000"/>
          </a:bodyPr>
          <a:lstStyle/>
          <a:p>
            <a:r>
              <a:rPr lang="en-US" b="1" dirty="0">
                <a:solidFill>
                  <a:srgbClr val="FAC530"/>
                </a:solidFill>
              </a:rPr>
              <a:t>Massive-Multiplayer Online Role-Playing Game</a:t>
            </a:r>
          </a:p>
          <a:p>
            <a:endParaRPr lang="en-US" b="1" dirty="0">
              <a:solidFill>
                <a:srgbClr val="FAC530"/>
              </a:solidFill>
            </a:endParaRPr>
          </a:p>
          <a:p>
            <a:r>
              <a:rPr lang="en-US" b="1" dirty="0">
                <a:solidFill>
                  <a:srgbClr val="FAC530"/>
                </a:solidFill>
              </a:rPr>
              <a:t>The classic game takes place in the world of </a:t>
            </a:r>
            <a:r>
              <a:rPr lang="en-US" b="1" dirty="0" err="1" smtClean="0">
                <a:solidFill>
                  <a:srgbClr val="FAC530"/>
                </a:solidFill>
              </a:rPr>
              <a:t>Azeroth</a:t>
            </a:r>
            <a:endParaRPr lang="en-US" b="1" dirty="0">
              <a:solidFill>
                <a:srgbClr val="FAC530"/>
              </a:solidFill>
            </a:endParaRPr>
          </a:p>
          <a:p>
            <a:endParaRPr lang="en-US" b="1" dirty="0">
              <a:solidFill>
                <a:srgbClr val="FAC530"/>
              </a:solidFill>
            </a:endParaRPr>
          </a:p>
          <a:p>
            <a:r>
              <a:rPr lang="en-US" b="1" dirty="0">
                <a:solidFill>
                  <a:srgbClr val="FAC530"/>
                </a:solidFill>
              </a:rPr>
              <a:t>Players are engaged </a:t>
            </a:r>
            <a:r>
              <a:rPr lang="en-US" b="1" dirty="0" smtClean="0">
                <a:solidFill>
                  <a:srgbClr val="FAC530"/>
                </a:solidFill>
              </a:rPr>
              <a:t>with in-game struggles such as the battle between the Alliance and the Horde, and for accomplishments and prestige</a:t>
            </a:r>
            <a:endParaRPr lang="en-US" b="1" dirty="0">
              <a:solidFill>
                <a:srgbClr val="FAC530"/>
              </a:solidFill>
            </a:endParaRPr>
          </a:p>
          <a:p>
            <a:endParaRPr lang="en-US" b="1" dirty="0">
              <a:solidFill>
                <a:srgbClr val="FAC530"/>
              </a:solidFill>
            </a:endParaRPr>
          </a:p>
          <a:p>
            <a:r>
              <a:rPr lang="en-US" b="1" dirty="0">
                <a:solidFill>
                  <a:srgbClr val="FAC530"/>
                </a:solidFill>
              </a:rPr>
              <a:t>The overarching theme of the game is that players seek to accomplish </a:t>
            </a:r>
            <a:r>
              <a:rPr lang="en-US" b="1" dirty="0" smtClean="0">
                <a:solidFill>
                  <a:srgbClr val="FAC530"/>
                </a:solidFill>
              </a:rPr>
              <a:t>successful character building while defeating the challenges presented in the game world</a:t>
            </a:r>
            <a:endParaRPr lang="en-US" b="1" dirty="0">
              <a:solidFill>
                <a:srgbClr val="FAC530"/>
              </a:solidFill>
            </a:endParaRPr>
          </a:p>
        </p:txBody>
      </p:sp>
    </p:spTree>
    <p:extLst>
      <p:ext uri="{BB962C8B-B14F-4D97-AF65-F5344CB8AC3E}">
        <p14:creationId xmlns:p14="http://schemas.microsoft.com/office/powerpoint/2010/main" val="39392641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TotalTime>
  <Words>1404</Words>
  <Application>Microsoft Office PowerPoint</Application>
  <PresentationFormat>Widescreen</PresentationFormat>
  <Paragraphs>126</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Algerian</vt:lpstr>
      <vt:lpstr>-apple-system</vt:lpstr>
      <vt:lpstr>Arial</vt:lpstr>
      <vt:lpstr>Calibri</vt:lpstr>
      <vt:lpstr>Calibri Light</vt:lpstr>
      <vt:lpstr>Office Theme</vt:lpstr>
      <vt:lpstr>PowerPoint Presentation</vt:lpstr>
      <vt:lpstr>PowerPoint Presentation</vt:lpstr>
      <vt:lpstr>Overview</vt:lpstr>
      <vt:lpstr>Background: Video Games</vt:lpstr>
      <vt:lpstr>Background: Video Games</vt:lpstr>
      <vt:lpstr>Background: Standing Questions</vt:lpstr>
      <vt:lpstr>PowerPoint Presentation</vt:lpstr>
      <vt:lpstr>Why World of Warcraft</vt:lpstr>
      <vt:lpstr>What is World of Warcraft</vt:lpstr>
      <vt:lpstr>Factions of World of Warcraft</vt:lpstr>
      <vt:lpstr>Races of World of Warcraft</vt:lpstr>
      <vt:lpstr>Classes of World of Warcraft</vt:lpstr>
      <vt:lpstr>Classes of World of Warcraft</vt:lpstr>
      <vt:lpstr>Character Roles IN World of Warcraft</vt:lpstr>
      <vt:lpstr>Play-Styles IN World of Warcraft</vt:lpstr>
      <vt:lpstr>Scientific Approach</vt:lpstr>
      <vt:lpstr>Why Personality and WoW?</vt:lpstr>
      <vt:lpstr>Why This Research?</vt:lpstr>
      <vt:lpstr>Methods</vt:lpstr>
      <vt:lpstr>Experimental Design</vt:lpstr>
      <vt:lpstr>Experimental Design</vt:lpstr>
      <vt:lpstr>Demographics</vt:lpstr>
      <vt:lpstr>BFI Test</vt:lpstr>
      <vt:lpstr>Motivation to play Online Games </vt:lpstr>
      <vt:lpstr>Hypotheses</vt:lpstr>
      <vt:lpstr>Hypotheses</vt:lpstr>
      <vt:lpstr>Hypotheses</vt:lpstr>
      <vt:lpstr>Data Analysis</vt:lpstr>
      <vt:lpstr>References</vt:lpstr>
      <vt:lpstr>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Rhyse Bendell</dc:creator>
  <cp:lastModifiedBy>James Bendell</cp:lastModifiedBy>
  <cp:revision>55</cp:revision>
  <dcterms:created xsi:type="dcterms:W3CDTF">2019-10-18T00:14:51Z</dcterms:created>
  <dcterms:modified xsi:type="dcterms:W3CDTF">2019-12-08T23:05:30Z</dcterms:modified>
</cp:coreProperties>
</file>

<file path=docProps/thumbnail.jpeg>
</file>